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60" r:id="rId3"/>
    <p:sldId id="257" r:id="rId4"/>
    <p:sldId id="258" r:id="rId5"/>
    <p:sldId id="259"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9" d="100"/>
          <a:sy n="79" d="100"/>
        </p:scale>
        <p:origin x="28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presProps" Target="pres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notesMaster" Target="notesMasters/notesMaster1.xml" /></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A2E861-4F14-4844-B345-053EB037FE36}"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F033C0B9-675A-4D13-93CB-C448DA121A06}">
      <dgm:prSet/>
      <dgm:spPr/>
      <dgm:t>
        <a:bodyPr/>
        <a:lstStyle/>
        <a:p>
          <a:r>
            <a:rPr lang="en-US"/>
            <a:t>Secondary objectives</a:t>
          </a:r>
        </a:p>
      </dgm:t>
    </dgm:pt>
    <dgm:pt modelId="{FC5059DF-A78D-4943-BAE3-868C2B42EBC4}" type="parTrans" cxnId="{D5584EC4-C5E2-415C-A8C2-88F37FA753E8}">
      <dgm:prSet/>
      <dgm:spPr/>
      <dgm:t>
        <a:bodyPr/>
        <a:lstStyle/>
        <a:p>
          <a:endParaRPr lang="en-US"/>
        </a:p>
      </dgm:t>
    </dgm:pt>
    <dgm:pt modelId="{335F50EC-E64A-46B7-A7D9-5A944F3AC726}" type="sibTrans" cxnId="{D5584EC4-C5E2-415C-A8C2-88F37FA753E8}">
      <dgm:prSet/>
      <dgm:spPr/>
      <dgm:t>
        <a:bodyPr/>
        <a:lstStyle/>
        <a:p>
          <a:endParaRPr lang="en-US"/>
        </a:p>
      </dgm:t>
    </dgm:pt>
    <dgm:pt modelId="{71265C3F-CA74-4335-A032-2A11B480F20C}">
      <dgm:prSet/>
      <dgm:spPr/>
      <dgm:t>
        <a:bodyPr/>
        <a:lstStyle/>
        <a:p>
          <a:r>
            <a:rPr lang="en-US"/>
            <a:t>There is a lack of research regarding the cost accounting</a:t>
          </a:r>
        </a:p>
      </dgm:t>
    </dgm:pt>
    <dgm:pt modelId="{F4F0CD1F-E8DD-4C6E-BF8B-7A5F4AF5AB68}" type="parTrans" cxnId="{E3749214-D73A-4B89-9469-C04894C352F2}">
      <dgm:prSet/>
      <dgm:spPr/>
      <dgm:t>
        <a:bodyPr/>
        <a:lstStyle/>
        <a:p>
          <a:endParaRPr lang="en-US"/>
        </a:p>
      </dgm:t>
    </dgm:pt>
    <dgm:pt modelId="{B586D7B8-70C9-4D9F-84F2-9C6464999B7A}" type="sibTrans" cxnId="{E3749214-D73A-4B89-9469-C04894C352F2}">
      <dgm:prSet/>
      <dgm:spPr/>
      <dgm:t>
        <a:bodyPr/>
        <a:lstStyle/>
        <a:p>
          <a:endParaRPr lang="en-US"/>
        </a:p>
      </dgm:t>
    </dgm:pt>
    <dgm:pt modelId="{4E87A3FD-BB7F-4CDC-A9A5-0B61007CD038}">
      <dgm:prSet/>
      <dgm:spPr/>
      <dgm:t>
        <a:bodyPr/>
        <a:lstStyle/>
        <a:p>
          <a:r>
            <a:rPr lang="en-US"/>
            <a:t>practices of manufacturing companies operating in</a:t>
          </a:r>
        </a:p>
      </dgm:t>
    </dgm:pt>
    <dgm:pt modelId="{C7E191A8-FDFD-40AF-85AD-80A9C4C7C1FA}" type="parTrans" cxnId="{67494E10-C114-4275-91FC-29AEB67AE398}">
      <dgm:prSet/>
      <dgm:spPr/>
      <dgm:t>
        <a:bodyPr/>
        <a:lstStyle/>
        <a:p>
          <a:endParaRPr lang="en-US"/>
        </a:p>
      </dgm:t>
    </dgm:pt>
    <dgm:pt modelId="{66094E18-5B65-42ED-83B9-4A447B95A8F0}" type="sibTrans" cxnId="{67494E10-C114-4275-91FC-29AEB67AE398}">
      <dgm:prSet/>
      <dgm:spPr/>
      <dgm:t>
        <a:bodyPr/>
        <a:lstStyle/>
        <a:p>
          <a:endParaRPr lang="en-US"/>
        </a:p>
      </dgm:t>
    </dgm:pt>
    <dgm:pt modelId="{ECBC9D9B-F15A-4634-ABC9-770504C5388C}">
      <dgm:prSet/>
      <dgm:spPr/>
      <dgm:t>
        <a:bodyPr/>
        <a:lstStyle/>
        <a:p>
          <a:r>
            <a:rPr lang="en-US"/>
            <a:t>Bangladesh. Unavailability of data, absence of any standard,</a:t>
          </a:r>
        </a:p>
      </dgm:t>
    </dgm:pt>
    <dgm:pt modelId="{1859BDD9-C1C9-4674-A240-A782B2CED8F4}" type="parTrans" cxnId="{DED807AA-072B-4A8F-A1D4-819F8BD9DED9}">
      <dgm:prSet/>
      <dgm:spPr/>
      <dgm:t>
        <a:bodyPr/>
        <a:lstStyle/>
        <a:p>
          <a:endParaRPr lang="en-US"/>
        </a:p>
      </dgm:t>
    </dgm:pt>
    <dgm:pt modelId="{EA719855-3EE3-4A10-9EA3-9ED6B10D30BC}" type="sibTrans" cxnId="{DED807AA-072B-4A8F-A1D4-819F8BD9DED9}">
      <dgm:prSet/>
      <dgm:spPr/>
      <dgm:t>
        <a:bodyPr/>
        <a:lstStyle/>
        <a:p>
          <a:endParaRPr lang="en-US"/>
        </a:p>
      </dgm:t>
    </dgm:pt>
    <dgm:pt modelId="{C890E2EC-C0CF-4B3D-90A0-18051A4F5069}">
      <dgm:prSet/>
      <dgm:spPr/>
      <dgm:t>
        <a:bodyPr/>
        <a:lstStyle/>
        <a:p>
          <a:r>
            <a:rPr lang="en-US"/>
            <a:t>and lack of uniformity in reporting have forced many</a:t>
          </a:r>
        </a:p>
      </dgm:t>
    </dgm:pt>
    <dgm:pt modelId="{ADB5644F-78C4-4FFF-9EDB-4656C89A5AA7}" type="parTrans" cxnId="{6B8C371B-B464-41A7-B09D-BD1DA5E5E9D5}">
      <dgm:prSet/>
      <dgm:spPr/>
      <dgm:t>
        <a:bodyPr/>
        <a:lstStyle/>
        <a:p>
          <a:endParaRPr lang="en-US"/>
        </a:p>
      </dgm:t>
    </dgm:pt>
    <dgm:pt modelId="{A950535F-18E2-4AFA-8BC3-3B45E05D4297}" type="sibTrans" cxnId="{6B8C371B-B464-41A7-B09D-BD1DA5E5E9D5}">
      <dgm:prSet/>
      <dgm:spPr/>
      <dgm:t>
        <a:bodyPr/>
        <a:lstStyle/>
        <a:p>
          <a:endParaRPr lang="en-US"/>
        </a:p>
      </dgm:t>
    </dgm:pt>
    <dgm:pt modelId="{09AFC779-ECDF-4B8E-8561-FEB4670B2C24}">
      <dgm:prSet/>
      <dgm:spPr/>
      <dgm:t>
        <a:bodyPr/>
        <a:lstStyle/>
        <a:p>
          <a:r>
            <a:rPr lang="en-US"/>
            <a:t>researcher to stay away from this area. So this study aims to</a:t>
          </a:r>
        </a:p>
      </dgm:t>
    </dgm:pt>
    <dgm:pt modelId="{C5B7F9C5-F857-4DC6-9872-395AC120D6CA}" type="parTrans" cxnId="{1884AE15-51E3-4A54-A0EB-AD1C443051B7}">
      <dgm:prSet/>
      <dgm:spPr/>
      <dgm:t>
        <a:bodyPr/>
        <a:lstStyle/>
        <a:p>
          <a:endParaRPr lang="en-US"/>
        </a:p>
      </dgm:t>
    </dgm:pt>
    <dgm:pt modelId="{D42F467E-96FF-4E6F-98C8-6BD9C89EBD52}" type="sibTrans" cxnId="{1884AE15-51E3-4A54-A0EB-AD1C443051B7}">
      <dgm:prSet/>
      <dgm:spPr/>
      <dgm:t>
        <a:bodyPr/>
        <a:lstStyle/>
        <a:p>
          <a:endParaRPr lang="en-US"/>
        </a:p>
      </dgm:t>
    </dgm:pt>
    <dgm:pt modelId="{5272F7D0-63CE-4D63-88C6-935B5B57190C}">
      <dgm:prSet/>
      <dgm:spPr/>
      <dgm:t>
        <a:bodyPr/>
        <a:lstStyle/>
        <a:p>
          <a:r>
            <a:rPr lang="en-US"/>
            <a:t>minimize the inadequacy by contributing to the existing</a:t>
          </a:r>
        </a:p>
      </dgm:t>
    </dgm:pt>
    <dgm:pt modelId="{DCC3D96C-07F8-4280-8DEE-F6F4AF57F621}" type="parTrans" cxnId="{4080FE6A-2C9A-4F28-AF63-C4BF570A9352}">
      <dgm:prSet/>
      <dgm:spPr/>
      <dgm:t>
        <a:bodyPr/>
        <a:lstStyle/>
        <a:p>
          <a:endParaRPr lang="en-US"/>
        </a:p>
      </dgm:t>
    </dgm:pt>
    <dgm:pt modelId="{0E5943DC-7D85-41F0-90F9-F02B71C0FC48}" type="sibTrans" cxnId="{4080FE6A-2C9A-4F28-AF63-C4BF570A9352}">
      <dgm:prSet/>
      <dgm:spPr/>
      <dgm:t>
        <a:bodyPr/>
        <a:lstStyle/>
        <a:p>
          <a:endParaRPr lang="en-US"/>
        </a:p>
      </dgm:t>
    </dgm:pt>
    <dgm:pt modelId="{4B39A783-8E87-41D9-B0D8-F47D4C839C99}">
      <dgm:prSet/>
      <dgm:spPr/>
      <dgm:t>
        <a:bodyPr/>
        <a:lstStyle/>
        <a:p>
          <a:r>
            <a:rPr lang="en-US"/>
            <a:t>literature regarding cost accounting practices in Bangladesh.</a:t>
          </a:r>
        </a:p>
      </dgm:t>
    </dgm:pt>
    <dgm:pt modelId="{0547D849-FB22-43C2-81FC-DEB78693DE63}" type="parTrans" cxnId="{B592E479-DA74-425E-AA92-74255F3E583C}">
      <dgm:prSet/>
      <dgm:spPr/>
      <dgm:t>
        <a:bodyPr/>
        <a:lstStyle/>
        <a:p>
          <a:endParaRPr lang="en-US"/>
        </a:p>
      </dgm:t>
    </dgm:pt>
    <dgm:pt modelId="{A192D9F0-AFFB-41F5-9FE3-E29BE124F598}" type="sibTrans" cxnId="{B592E479-DA74-425E-AA92-74255F3E583C}">
      <dgm:prSet/>
      <dgm:spPr/>
      <dgm:t>
        <a:bodyPr/>
        <a:lstStyle/>
        <a:p>
          <a:endParaRPr lang="en-US"/>
        </a:p>
      </dgm:t>
    </dgm:pt>
    <dgm:pt modelId="{271E031B-7294-4273-873F-E70B93B66F2A}" type="pres">
      <dgm:prSet presAssocID="{31A2E861-4F14-4844-B345-053EB037FE36}" presName="linear" presStyleCnt="0">
        <dgm:presLayoutVars>
          <dgm:animLvl val="lvl"/>
          <dgm:resizeHandles val="exact"/>
        </dgm:presLayoutVars>
      </dgm:prSet>
      <dgm:spPr/>
    </dgm:pt>
    <dgm:pt modelId="{2EFC77C4-27AC-4071-A9DB-A3749E37B9CA}" type="pres">
      <dgm:prSet presAssocID="{F033C0B9-675A-4D13-93CB-C448DA121A06}" presName="parentText" presStyleLbl="node1" presStyleIdx="0" presStyleCnt="8">
        <dgm:presLayoutVars>
          <dgm:chMax val="0"/>
          <dgm:bulletEnabled val="1"/>
        </dgm:presLayoutVars>
      </dgm:prSet>
      <dgm:spPr/>
    </dgm:pt>
    <dgm:pt modelId="{0701CB6F-8E2B-463A-980F-B6AEE991D945}" type="pres">
      <dgm:prSet presAssocID="{335F50EC-E64A-46B7-A7D9-5A944F3AC726}" presName="spacer" presStyleCnt="0"/>
      <dgm:spPr/>
    </dgm:pt>
    <dgm:pt modelId="{2E5E5063-3028-4B81-8E75-C84B2F30CA4C}" type="pres">
      <dgm:prSet presAssocID="{71265C3F-CA74-4335-A032-2A11B480F20C}" presName="parentText" presStyleLbl="node1" presStyleIdx="1" presStyleCnt="8">
        <dgm:presLayoutVars>
          <dgm:chMax val="0"/>
          <dgm:bulletEnabled val="1"/>
        </dgm:presLayoutVars>
      </dgm:prSet>
      <dgm:spPr/>
    </dgm:pt>
    <dgm:pt modelId="{5E599C91-443F-45D4-885D-E76780372570}" type="pres">
      <dgm:prSet presAssocID="{B586D7B8-70C9-4D9F-84F2-9C6464999B7A}" presName="spacer" presStyleCnt="0"/>
      <dgm:spPr/>
    </dgm:pt>
    <dgm:pt modelId="{82659BA7-7969-44B8-9571-335DF2904403}" type="pres">
      <dgm:prSet presAssocID="{4E87A3FD-BB7F-4CDC-A9A5-0B61007CD038}" presName="parentText" presStyleLbl="node1" presStyleIdx="2" presStyleCnt="8">
        <dgm:presLayoutVars>
          <dgm:chMax val="0"/>
          <dgm:bulletEnabled val="1"/>
        </dgm:presLayoutVars>
      </dgm:prSet>
      <dgm:spPr/>
    </dgm:pt>
    <dgm:pt modelId="{13883D2D-A345-4712-9765-136672EDCED1}" type="pres">
      <dgm:prSet presAssocID="{66094E18-5B65-42ED-83B9-4A447B95A8F0}" presName="spacer" presStyleCnt="0"/>
      <dgm:spPr/>
    </dgm:pt>
    <dgm:pt modelId="{C81C5F5E-FBC2-4768-B5F1-A84B2A4F8E8F}" type="pres">
      <dgm:prSet presAssocID="{ECBC9D9B-F15A-4634-ABC9-770504C5388C}" presName="parentText" presStyleLbl="node1" presStyleIdx="3" presStyleCnt="8">
        <dgm:presLayoutVars>
          <dgm:chMax val="0"/>
          <dgm:bulletEnabled val="1"/>
        </dgm:presLayoutVars>
      </dgm:prSet>
      <dgm:spPr/>
    </dgm:pt>
    <dgm:pt modelId="{DDEEC1A8-C7B1-4DE8-B17E-3A7A93307A90}" type="pres">
      <dgm:prSet presAssocID="{EA719855-3EE3-4A10-9EA3-9ED6B10D30BC}" presName="spacer" presStyleCnt="0"/>
      <dgm:spPr/>
    </dgm:pt>
    <dgm:pt modelId="{839A11B1-19A1-4D28-9B6D-E42125E31306}" type="pres">
      <dgm:prSet presAssocID="{C890E2EC-C0CF-4B3D-90A0-18051A4F5069}" presName="parentText" presStyleLbl="node1" presStyleIdx="4" presStyleCnt="8">
        <dgm:presLayoutVars>
          <dgm:chMax val="0"/>
          <dgm:bulletEnabled val="1"/>
        </dgm:presLayoutVars>
      </dgm:prSet>
      <dgm:spPr/>
    </dgm:pt>
    <dgm:pt modelId="{AFC663C1-BB6D-45F9-A0DA-D215251ABBA2}" type="pres">
      <dgm:prSet presAssocID="{A950535F-18E2-4AFA-8BC3-3B45E05D4297}" presName="spacer" presStyleCnt="0"/>
      <dgm:spPr/>
    </dgm:pt>
    <dgm:pt modelId="{8352839A-8457-46FE-BCC4-EF3B9F474E63}" type="pres">
      <dgm:prSet presAssocID="{09AFC779-ECDF-4B8E-8561-FEB4670B2C24}" presName="parentText" presStyleLbl="node1" presStyleIdx="5" presStyleCnt="8">
        <dgm:presLayoutVars>
          <dgm:chMax val="0"/>
          <dgm:bulletEnabled val="1"/>
        </dgm:presLayoutVars>
      </dgm:prSet>
      <dgm:spPr/>
    </dgm:pt>
    <dgm:pt modelId="{6D7284A3-C2D2-462F-BF95-06B0445279BE}" type="pres">
      <dgm:prSet presAssocID="{D42F467E-96FF-4E6F-98C8-6BD9C89EBD52}" presName="spacer" presStyleCnt="0"/>
      <dgm:spPr/>
    </dgm:pt>
    <dgm:pt modelId="{7A78BFF6-8E0D-4C02-90DD-C2CE1433ED65}" type="pres">
      <dgm:prSet presAssocID="{5272F7D0-63CE-4D63-88C6-935B5B57190C}" presName="parentText" presStyleLbl="node1" presStyleIdx="6" presStyleCnt="8">
        <dgm:presLayoutVars>
          <dgm:chMax val="0"/>
          <dgm:bulletEnabled val="1"/>
        </dgm:presLayoutVars>
      </dgm:prSet>
      <dgm:spPr/>
    </dgm:pt>
    <dgm:pt modelId="{E9F6CBF0-49DA-45A7-AE3C-541C9FD86E45}" type="pres">
      <dgm:prSet presAssocID="{0E5943DC-7D85-41F0-90F9-F02B71C0FC48}" presName="spacer" presStyleCnt="0"/>
      <dgm:spPr/>
    </dgm:pt>
    <dgm:pt modelId="{B204EE64-1DC0-41F1-96FB-3C1EDE97DE2A}" type="pres">
      <dgm:prSet presAssocID="{4B39A783-8E87-41D9-B0D8-F47D4C839C99}" presName="parentText" presStyleLbl="node1" presStyleIdx="7" presStyleCnt="8">
        <dgm:presLayoutVars>
          <dgm:chMax val="0"/>
          <dgm:bulletEnabled val="1"/>
        </dgm:presLayoutVars>
      </dgm:prSet>
      <dgm:spPr/>
    </dgm:pt>
  </dgm:ptLst>
  <dgm:cxnLst>
    <dgm:cxn modelId="{015A0506-3965-405B-9623-539FAD1337A0}" type="presOf" srcId="{4E87A3FD-BB7F-4CDC-A9A5-0B61007CD038}" destId="{82659BA7-7969-44B8-9571-335DF2904403}" srcOrd="0" destOrd="0" presId="urn:microsoft.com/office/officeart/2005/8/layout/vList2"/>
    <dgm:cxn modelId="{CEA47C08-5724-4EBE-AACB-49EC26DFD92C}" type="presOf" srcId="{F033C0B9-675A-4D13-93CB-C448DA121A06}" destId="{2EFC77C4-27AC-4071-A9DB-A3749E37B9CA}" srcOrd="0" destOrd="0" presId="urn:microsoft.com/office/officeart/2005/8/layout/vList2"/>
    <dgm:cxn modelId="{67494E10-C114-4275-91FC-29AEB67AE398}" srcId="{31A2E861-4F14-4844-B345-053EB037FE36}" destId="{4E87A3FD-BB7F-4CDC-A9A5-0B61007CD038}" srcOrd="2" destOrd="0" parTransId="{C7E191A8-FDFD-40AF-85AD-80A9C4C7C1FA}" sibTransId="{66094E18-5B65-42ED-83B9-4A447B95A8F0}"/>
    <dgm:cxn modelId="{E3749214-D73A-4B89-9469-C04894C352F2}" srcId="{31A2E861-4F14-4844-B345-053EB037FE36}" destId="{71265C3F-CA74-4335-A032-2A11B480F20C}" srcOrd="1" destOrd="0" parTransId="{F4F0CD1F-E8DD-4C6E-BF8B-7A5F4AF5AB68}" sibTransId="{B586D7B8-70C9-4D9F-84F2-9C6464999B7A}"/>
    <dgm:cxn modelId="{1884AE15-51E3-4A54-A0EB-AD1C443051B7}" srcId="{31A2E861-4F14-4844-B345-053EB037FE36}" destId="{09AFC779-ECDF-4B8E-8561-FEB4670B2C24}" srcOrd="5" destOrd="0" parTransId="{C5B7F9C5-F857-4DC6-9872-395AC120D6CA}" sibTransId="{D42F467E-96FF-4E6F-98C8-6BD9C89EBD52}"/>
    <dgm:cxn modelId="{6B8C371B-B464-41A7-B09D-BD1DA5E5E9D5}" srcId="{31A2E861-4F14-4844-B345-053EB037FE36}" destId="{C890E2EC-C0CF-4B3D-90A0-18051A4F5069}" srcOrd="4" destOrd="0" parTransId="{ADB5644F-78C4-4FFF-9EDB-4656C89A5AA7}" sibTransId="{A950535F-18E2-4AFA-8BC3-3B45E05D4297}"/>
    <dgm:cxn modelId="{9CF5022C-31CD-41BB-BBDE-AFF52BB53364}" type="presOf" srcId="{31A2E861-4F14-4844-B345-053EB037FE36}" destId="{271E031B-7294-4273-873F-E70B93B66F2A}" srcOrd="0" destOrd="0" presId="urn:microsoft.com/office/officeart/2005/8/layout/vList2"/>
    <dgm:cxn modelId="{4080FE6A-2C9A-4F28-AF63-C4BF570A9352}" srcId="{31A2E861-4F14-4844-B345-053EB037FE36}" destId="{5272F7D0-63CE-4D63-88C6-935B5B57190C}" srcOrd="6" destOrd="0" parTransId="{DCC3D96C-07F8-4280-8DEE-F6F4AF57F621}" sibTransId="{0E5943DC-7D85-41F0-90F9-F02B71C0FC48}"/>
    <dgm:cxn modelId="{A969556E-3CDF-4574-9196-7F415258253C}" type="presOf" srcId="{C890E2EC-C0CF-4B3D-90A0-18051A4F5069}" destId="{839A11B1-19A1-4D28-9B6D-E42125E31306}" srcOrd="0" destOrd="0" presId="urn:microsoft.com/office/officeart/2005/8/layout/vList2"/>
    <dgm:cxn modelId="{D4FA9770-B374-45AA-8F0F-8845D0E42A74}" type="presOf" srcId="{ECBC9D9B-F15A-4634-ABC9-770504C5388C}" destId="{C81C5F5E-FBC2-4768-B5F1-A84B2A4F8E8F}" srcOrd="0" destOrd="0" presId="urn:microsoft.com/office/officeart/2005/8/layout/vList2"/>
    <dgm:cxn modelId="{EB546772-2A3F-4245-875C-3364F753FFEE}" type="presOf" srcId="{4B39A783-8E87-41D9-B0D8-F47D4C839C99}" destId="{B204EE64-1DC0-41F1-96FB-3C1EDE97DE2A}" srcOrd="0" destOrd="0" presId="urn:microsoft.com/office/officeart/2005/8/layout/vList2"/>
    <dgm:cxn modelId="{B592E479-DA74-425E-AA92-74255F3E583C}" srcId="{31A2E861-4F14-4844-B345-053EB037FE36}" destId="{4B39A783-8E87-41D9-B0D8-F47D4C839C99}" srcOrd="7" destOrd="0" parTransId="{0547D849-FB22-43C2-81FC-DEB78693DE63}" sibTransId="{A192D9F0-AFFB-41F5-9FE3-E29BE124F598}"/>
    <dgm:cxn modelId="{6CC1097B-A743-4204-9625-E036672794F3}" type="presOf" srcId="{5272F7D0-63CE-4D63-88C6-935B5B57190C}" destId="{7A78BFF6-8E0D-4C02-90DD-C2CE1433ED65}" srcOrd="0" destOrd="0" presId="urn:microsoft.com/office/officeart/2005/8/layout/vList2"/>
    <dgm:cxn modelId="{FD676798-FDD3-4C66-86A8-22D86923E3D5}" type="presOf" srcId="{71265C3F-CA74-4335-A032-2A11B480F20C}" destId="{2E5E5063-3028-4B81-8E75-C84B2F30CA4C}" srcOrd="0" destOrd="0" presId="urn:microsoft.com/office/officeart/2005/8/layout/vList2"/>
    <dgm:cxn modelId="{4472AEA6-A62F-41EE-82E3-F3250548856E}" type="presOf" srcId="{09AFC779-ECDF-4B8E-8561-FEB4670B2C24}" destId="{8352839A-8457-46FE-BCC4-EF3B9F474E63}" srcOrd="0" destOrd="0" presId="urn:microsoft.com/office/officeart/2005/8/layout/vList2"/>
    <dgm:cxn modelId="{DED807AA-072B-4A8F-A1D4-819F8BD9DED9}" srcId="{31A2E861-4F14-4844-B345-053EB037FE36}" destId="{ECBC9D9B-F15A-4634-ABC9-770504C5388C}" srcOrd="3" destOrd="0" parTransId="{1859BDD9-C1C9-4674-A240-A782B2CED8F4}" sibTransId="{EA719855-3EE3-4A10-9EA3-9ED6B10D30BC}"/>
    <dgm:cxn modelId="{D5584EC4-C5E2-415C-A8C2-88F37FA753E8}" srcId="{31A2E861-4F14-4844-B345-053EB037FE36}" destId="{F033C0B9-675A-4D13-93CB-C448DA121A06}" srcOrd="0" destOrd="0" parTransId="{FC5059DF-A78D-4943-BAE3-868C2B42EBC4}" sibTransId="{335F50EC-E64A-46B7-A7D9-5A944F3AC726}"/>
    <dgm:cxn modelId="{D2703430-8ACF-4A52-B955-91C159637E2C}" type="presParOf" srcId="{271E031B-7294-4273-873F-E70B93B66F2A}" destId="{2EFC77C4-27AC-4071-A9DB-A3749E37B9CA}" srcOrd="0" destOrd="0" presId="urn:microsoft.com/office/officeart/2005/8/layout/vList2"/>
    <dgm:cxn modelId="{5A4DF3AA-27E5-484E-8A11-3173ECE3B985}" type="presParOf" srcId="{271E031B-7294-4273-873F-E70B93B66F2A}" destId="{0701CB6F-8E2B-463A-980F-B6AEE991D945}" srcOrd="1" destOrd="0" presId="urn:microsoft.com/office/officeart/2005/8/layout/vList2"/>
    <dgm:cxn modelId="{9FB9F159-8729-4619-B171-1B60278658C4}" type="presParOf" srcId="{271E031B-7294-4273-873F-E70B93B66F2A}" destId="{2E5E5063-3028-4B81-8E75-C84B2F30CA4C}" srcOrd="2" destOrd="0" presId="urn:microsoft.com/office/officeart/2005/8/layout/vList2"/>
    <dgm:cxn modelId="{B8CA0274-7A2D-4512-8473-0A1ABBCA71B7}" type="presParOf" srcId="{271E031B-7294-4273-873F-E70B93B66F2A}" destId="{5E599C91-443F-45D4-885D-E76780372570}" srcOrd="3" destOrd="0" presId="urn:microsoft.com/office/officeart/2005/8/layout/vList2"/>
    <dgm:cxn modelId="{FD8F1DDB-BB48-471C-A2A2-A34E17490B99}" type="presParOf" srcId="{271E031B-7294-4273-873F-E70B93B66F2A}" destId="{82659BA7-7969-44B8-9571-335DF2904403}" srcOrd="4" destOrd="0" presId="urn:microsoft.com/office/officeart/2005/8/layout/vList2"/>
    <dgm:cxn modelId="{9CCC9B6C-FB2E-44FF-8533-6D69746500C4}" type="presParOf" srcId="{271E031B-7294-4273-873F-E70B93B66F2A}" destId="{13883D2D-A345-4712-9765-136672EDCED1}" srcOrd="5" destOrd="0" presId="urn:microsoft.com/office/officeart/2005/8/layout/vList2"/>
    <dgm:cxn modelId="{2E2764AA-E236-42B9-8B26-C77718D19A68}" type="presParOf" srcId="{271E031B-7294-4273-873F-E70B93B66F2A}" destId="{C81C5F5E-FBC2-4768-B5F1-A84B2A4F8E8F}" srcOrd="6" destOrd="0" presId="urn:microsoft.com/office/officeart/2005/8/layout/vList2"/>
    <dgm:cxn modelId="{5FEF6FA8-B4D9-4E67-A9B1-CA37336223EB}" type="presParOf" srcId="{271E031B-7294-4273-873F-E70B93B66F2A}" destId="{DDEEC1A8-C7B1-4DE8-B17E-3A7A93307A90}" srcOrd="7" destOrd="0" presId="urn:microsoft.com/office/officeart/2005/8/layout/vList2"/>
    <dgm:cxn modelId="{75845EDA-14D8-4B64-9542-AFE8DF404969}" type="presParOf" srcId="{271E031B-7294-4273-873F-E70B93B66F2A}" destId="{839A11B1-19A1-4D28-9B6D-E42125E31306}" srcOrd="8" destOrd="0" presId="urn:microsoft.com/office/officeart/2005/8/layout/vList2"/>
    <dgm:cxn modelId="{21076192-5A55-4BB3-A9CF-7D4125DBFAC5}" type="presParOf" srcId="{271E031B-7294-4273-873F-E70B93B66F2A}" destId="{AFC663C1-BB6D-45F9-A0DA-D215251ABBA2}" srcOrd="9" destOrd="0" presId="urn:microsoft.com/office/officeart/2005/8/layout/vList2"/>
    <dgm:cxn modelId="{D07A5015-F00F-40EF-B8B2-FE57429B281D}" type="presParOf" srcId="{271E031B-7294-4273-873F-E70B93B66F2A}" destId="{8352839A-8457-46FE-BCC4-EF3B9F474E63}" srcOrd="10" destOrd="0" presId="urn:microsoft.com/office/officeart/2005/8/layout/vList2"/>
    <dgm:cxn modelId="{F18AC5A9-75FD-43DC-AE33-8D9DC8AC4BC5}" type="presParOf" srcId="{271E031B-7294-4273-873F-E70B93B66F2A}" destId="{6D7284A3-C2D2-462F-BF95-06B0445279BE}" srcOrd="11" destOrd="0" presId="urn:microsoft.com/office/officeart/2005/8/layout/vList2"/>
    <dgm:cxn modelId="{FB48322A-5DCF-405C-B257-D0213D9D7ADA}" type="presParOf" srcId="{271E031B-7294-4273-873F-E70B93B66F2A}" destId="{7A78BFF6-8E0D-4C02-90DD-C2CE1433ED65}" srcOrd="12" destOrd="0" presId="urn:microsoft.com/office/officeart/2005/8/layout/vList2"/>
    <dgm:cxn modelId="{CC522BB4-26EC-480A-9FDE-B11720102A0B}" type="presParOf" srcId="{271E031B-7294-4273-873F-E70B93B66F2A}" destId="{E9F6CBF0-49DA-45A7-AE3C-541C9FD86E45}" srcOrd="13" destOrd="0" presId="urn:microsoft.com/office/officeart/2005/8/layout/vList2"/>
    <dgm:cxn modelId="{559F06AB-E02E-412E-AA08-6878CEC2ECB8}" type="presParOf" srcId="{271E031B-7294-4273-873F-E70B93B66F2A}" destId="{B204EE64-1DC0-41F1-96FB-3C1EDE97DE2A}" srcOrd="1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FC77C4-27AC-4071-A9DB-A3749E37B9CA}">
      <dsp:nvSpPr>
        <dsp:cNvPr id="0" name=""/>
        <dsp:cNvSpPr/>
      </dsp:nvSpPr>
      <dsp:spPr>
        <a:xfrm>
          <a:off x="0" y="623550"/>
          <a:ext cx="6628804" cy="421200"/>
        </a:xfrm>
        <a:prstGeom prst="round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Secondary objectives</a:t>
          </a:r>
        </a:p>
      </dsp:txBody>
      <dsp:txXfrm>
        <a:off x="20561" y="644111"/>
        <a:ext cx="6587682" cy="380078"/>
      </dsp:txXfrm>
    </dsp:sp>
    <dsp:sp modelId="{2E5E5063-3028-4B81-8E75-C84B2F30CA4C}">
      <dsp:nvSpPr>
        <dsp:cNvPr id="0" name=""/>
        <dsp:cNvSpPr/>
      </dsp:nvSpPr>
      <dsp:spPr>
        <a:xfrm>
          <a:off x="0" y="1096590"/>
          <a:ext cx="6628804" cy="421200"/>
        </a:xfrm>
        <a:prstGeom prst="roundRect">
          <a:avLst/>
        </a:prstGeom>
        <a:gradFill rotWithShape="0">
          <a:gsLst>
            <a:gs pos="0">
              <a:schemeClr val="accent2">
                <a:hueOff val="-423469"/>
                <a:satOff val="2029"/>
                <a:lumOff val="1877"/>
                <a:alphaOff val="0"/>
                <a:tint val="96000"/>
                <a:lumMod val="100000"/>
              </a:schemeClr>
            </a:gs>
            <a:gs pos="78000">
              <a:schemeClr val="accent2">
                <a:hueOff val="-423469"/>
                <a:satOff val="2029"/>
                <a:lumOff val="1877"/>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There is a lack of research regarding the cost accounting</a:t>
          </a:r>
        </a:p>
      </dsp:txBody>
      <dsp:txXfrm>
        <a:off x="20561" y="1117151"/>
        <a:ext cx="6587682" cy="380078"/>
      </dsp:txXfrm>
    </dsp:sp>
    <dsp:sp modelId="{82659BA7-7969-44B8-9571-335DF2904403}">
      <dsp:nvSpPr>
        <dsp:cNvPr id="0" name=""/>
        <dsp:cNvSpPr/>
      </dsp:nvSpPr>
      <dsp:spPr>
        <a:xfrm>
          <a:off x="0" y="1569630"/>
          <a:ext cx="6628804" cy="421200"/>
        </a:xfrm>
        <a:prstGeom prst="roundRect">
          <a:avLst/>
        </a:prstGeom>
        <a:gradFill rotWithShape="0">
          <a:gsLst>
            <a:gs pos="0">
              <a:schemeClr val="accent2">
                <a:hueOff val="-846939"/>
                <a:satOff val="4057"/>
                <a:lumOff val="3753"/>
                <a:alphaOff val="0"/>
                <a:tint val="96000"/>
                <a:lumMod val="100000"/>
              </a:schemeClr>
            </a:gs>
            <a:gs pos="78000">
              <a:schemeClr val="accent2">
                <a:hueOff val="-846939"/>
                <a:satOff val="4057"/>
                <a:lumOff val="3753"/>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practices of manufacturing companies operating in</a:t>
          </a:r>
        </a:p>
      </dsp:txBody>
      <dsp:txXfrm>
        <a:off x="20561" y="1590191"/>
        <a:ext cx="6587682" cy="380078"/>
      </dsp:txXfrm>
    </dsp:sp>
    <dsp:sp modelId="{C81C5F5E-FBC2-4768-B5F1-A84B2A4F8E8F}">
      <dsp:nvSpPr>
        <dsp:cNvPr id="0" name=""/>
        <dsp:cNvSpPr/>
      </dsp:nvSpPr>
      <dsp:spPr>
        <a:xfrm>
          <a:off x="0" y="2042670"/>
          <a:ext cx="6628804" cy="421200"/>
        </a:xfrm>
        <a:prstGeom prst="roundRect">
          <a:avLst/>
        </a:prstGeom>
        <a:gradFill rotWithShape="0">
          <a:gsLst>
            <a:gs pos="0">
              <a:schemeClr val="accent2">
                <a:hueOff val="-1270408"/>
                <a:satOff val="6086"/>
                <a:lumOff val="5630"/>
                <a:alphaOff val="0"/>
                <a:tint val="96000"/>
                <a:lumMod val="100000"/>
              </a:schemeClr>
            </a:gs>
            <a:gs pos="78000">
              <a:schemeClr val="accent2">
                <a:hueOff val="-1270408"/>
                <a:satOff val="6086"/>
                <a:lumOff val="563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Bangladesh. Unavailability of data, absence of any standard,</a:t>
          </a:r>
        </a:p>
      </dsp:txBody>
      <dsp:txXfrm>
        <a:off x="20561" y="2063231"/>
        <a:ext cx="6587682" cy="380078"/>
      </dsp:txXfrm>
    </dsp:sp>
    <dsp:sp modelId="{839A11B1-19A1-4D28-9B6D-E42125E31306}">
      <dsp:nvSpPr>
        <dsp:cNvPr id="0" name=""/>
        <dsp:cNvSpPr/>
      </dsp:nvSpPr>
      <dsp:spPr>
        <a:xfrm>
          <a:off x="0" y="2515710"/>
          <a:ext cx="6628804" cy="421200"/>
        </a:xfrm>
        <a:prstGeom prst="roundRect">
          <a:avLst/>
        </a:prstGeom>
        <a:gradFill rotWithShape="0">
          <a:gsLst>
            <a:gs pos="0">
              <a:schemeClr val="accent2">
                <a:hueOff val="-1693878"/>
                <a:satOff val="8114"/>
                <a:lumOff val="7507"/>
                <a:alphaOff val="0"/>
                <a:tint val="96000"/>
                <a:lumMod val="100000"/>
              </a:schemeClr>
            </a:gs>
            <a:gs pos="78000">
              <a:schemeClr val="accent2">
                <a:hueOff val="-1693878"/>
                <a:satOff val="8114"/>
                <a:lumOff val="7507"/>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and lack of uniformity in reporting have forced many</a:t>
          </a:r>
        </a:p>
      </dsp:txBody>
      <dsp:txXfrm>
        <a:off x="20561" y="2536271"/>
        <a:ext cx="6587682" cy="380078"/>
      </dsp:txXfrm>
    </dsp:sp>
    <dsp:sp modelId="{8352839A-8457-46FE-BCC4-EF3B9F474E63}">
      <dsp:nvSpPr>
        <dsp:cNvPr id="0" name=""/>
        <dsp:cNvSpPr/>
      </dsp:nvSpPr>
      <dsp:spPr>
        <a:xfrm>
          <a:off x="0" y="2988750"/>
          <a:ext cx="6628804" cy="421200"/>
        </a:xfrm>
        <a:prstGeom prst="roundRect">
          <a:avLst/>
        </a:prstGeom>
        <a:gradFill rotWithShape="0">
          <a:gsLst>
            <a:gs pos="0">
              <a:schemeClr val="accent2">
                <a:hueOff val="-2117347"/>
                <a:satOff val="10143"/>
                <a:lumOff val="9384"/>
                <a:alphaOff val="0"/>
                <a:tint val="96000"/>
                <a:lumMod val="100000"/>
              </a:schemeClr>
            </a:gs>
            <a:gs pos="78000">
              <a:schemeClr val="accent2">
                <a:hueOff val="-2117347"/>
                <a:satOff val="10143"/>
                <a:lumOff val="9384"/>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researcher to stay away from this area. So this study aims to</a:t>
          </a:r>
        </a:p>
      </dsp:txBody>
      <dsp:txXfrm>
        <a:off x="20561" y="3009311"/>
        <a:ext cx="6587682" cy="380078"/>
      </dsp:txXfrm>
    </dsp:sp>
    <dsp:sp modelId="{7A78BFF6-8E0D-4C02-90DD-C2CE1433ED65}">
      <dsp:nvSpPr>
        <dsp:cNvPr id="0" name=""/>
        <dsp:cNvSpPr/>
      </dsp:nvSpPr>
      <dsp:spPr>
        <a:xfrm>
          <a:off x="0" y="3461790"/>
          <a:ext cx="6628804" cy="421200"/>
        </a:xfrm>
        <a:prstGeom prst="roundRect">
          <a:avLst/>
        </a:prstGeom>
        <a:gradFill rotWithShape="0">
          <a:gsLst>
            <a:gs pos="0">
              <a:schemeClr val="accent2">
                <a:hueOff val="-2540817"/>
                <a:satOff val="12171"/>
                <a:lumOff val="11260"/>
                <a:alphaOff val="0"/>
                <a:tint val="96000"/>
                <a:lumMod val="100000"/>
              </a:schemeClr>
            </a:gs>
            <a:gs pos="78000">
              <a:schemeClr val="accent2">
                <a:hueOff val="-2540817"/>
                <a:satOff val="12171"/>
                <a:lumOff val="1126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minimize the inadequacy by contributing to the existing</a:t>
          </a:r>
        </a:p>
      </dsp:txBody>
      <dsp:txXfrm>
        <a:off x="20561" y="3482351"/>
        <a:ext cx="6587682" cy="380078"/>
      </dsp:txXfrm>
    </dsp:sp>
    <dsp:sp modelId="{B204EE64-1DC0-41F1-96FB-3C1EDE97DE2A}">
      <dsp:nvSpPr>
        <dsp:cNvPr id="0" name=""/>
        <dsp:cNvSpPr/>
      </dsp:nvSpPr>
      <dsp:spPr>
        <a:xfrm>
          <a:off x="0" y="3934830"/>
          <a:ext cx="6628804" cy="421200"/>
        </a:xfrm>
        <a:prstGeom prst="roundRect">
          <a:avLst/>
        </a:prstGeom>
        <a:gradFill rotWithShape="0">
          <a:gsLst>
            <a:gs pos="0">
              <a:schemeClr val="accent2">
                <a:hueOff val="-2964286"/>
                <a:satOff val="14200"/>
                <a:lumOff val="13137"/>
                <a:alphaOff val="0"/>
                <a:tint val="96000"/>
                <a:lumMod val="100000"/>
              </a:schemeClr>
            </a:gs>
            <a:gs pos="78000">
              <a:schemeClr val="accent2">
                <a:hueOff val="-2964286"/>
                <a:satOff val="14200"/>
                <a:lumOff val="13137"/>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literature regarding cost accounting practices in Bangladesh.</a:t>
          </a:r>
        </a:p>
      </dsp:txBody>
      <dsp:txXfrm>
        <a:off x="20561" y="3955391"/>
        <a:ext cx="6587682" cy="38007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media/image4.jpg>
</file>

<file path=ppt/media/image5.jpg>
</file>

<file path=ppt/media/image6.jpg>
</file>

<file path=ppt/media/image7.jpe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446BB6-0339-4B73-9E10-E4CCDC25F152}" type="datetimeFigureOut">
              <a:rPr lang="en-US" smtClean="0"/>
              <a:t>3/12/2025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91A9AC-769D-4936-BD54-1D4A16AEDFAB}" type="slidenum">
              <a:rPr lang="en-US" smtClean="0"/>
              <a:t>‹#›</a:t>
            </a:fld>
            <a:endParaRPr lang="en-US"/>
          </a:p>
        </p:txBody>
      </p:sp>
    </p:spTree>
    <p:extLst>
      <p:ext uri="{BB962C8B-B14F-4D97-AF65-F5344CB8AC3E}">
        <p14:creationId xmlns:p14="http://schemas.microsoft.com/office/powerpoint/2010/main" val="3420402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3E7A61D-6022-4976-8588-6530034E7C5A}" type="datetime1">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16909064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C910DE-010E-4EA1-9801-2407325A8B4F}" type="datetime1">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46021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6EB52A-448B-4405-83D7-B8DB1C618312}" type="datetime1">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825095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B04667-543F-4C48-9D30-8C91A9A68943}" type="datetime1">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4063295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FEA65A-AFB0-47C9-B1E8-D8B7D8A00842}" type="datetime1">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792389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48C593-182F-483B-A5A7-CC57BFF89013}" type="datetime1">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1739501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36F93F-2810-480B-9016-CCC14A2438E8}" type="datetime1">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604688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03E629-FC24-4759-A051-B3043DA97254}" type="datetime1">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311648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2016B6-A73B-4AAA-83F6-BD6ABCA84288}" type="datetime1">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750416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95EE68-1049-4299-990E-6BE8368A6882}" type="datetime1">
              <a:rPr lang="en-US" smtClean="0"/>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13412897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DBC40FC-00A6-4588-98E5-4F5D43BBD38C}" type="datetime1">
              <a:rPr lang="en-US" smtClean="0"/>
              <a:t>3/12/2025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768919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F6B46C-2957-4A95-AD85-B5D55B2E1EBD}" type="datetime1">
              <a:rPr lang="en-US" smtClean="0"/>
              <a:t>3/12/2025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997066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2E049EF-8A1C-4162-BA8D-86062B06AAD5}" type="datetime1">
              <a:rPr lang="en-US" smtClean="0"/>
              <a:t>3/12/2025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17434685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377329-0853-4635-9C9C-AC8A0B1AEB79}" type="datetime1">
              <a:rPr lang="en-US" smtClean="0"/>
              <a:t>3/12/2025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10552086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326357-E767-4666-B71F-AB4BBE00F188}" type="datetime1">
              <a:rPr lang="en-US" smtClean="0"/>
              <a:t>3/12/2025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23225161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A24AD63-FA1A-4FCC-9C3C-1D02E12B76A8}" type="datetime1">
              <a:rPr lang="en-US" smtClean="0"/>
              <a:t>3/12/2025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70B9AB-FFA1-490E-BC62-B8706269A07E}" type="slidenum">
              <a:rPr lang="en-US" smtClean="0"/>
              <a:t>‹#›</a:t>
            </a:fld>
            <a:endParaRPr lang="en-US"/>
          </a:p>
        </p:txBody>
      </p:sp>
    </p:spTree>
    <p:extLst>
      <p:ext uri="{BB962C8B-B14F-4D97-AF65-F5344CB8AC3E}">
        <p14:creationId xmlns:p14="http://schemas.microsoft.com/office/powerpoint/2010/main" val="5786036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theme" Target="../theme/theme1.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44F0E2E-1331-461E-AF0E-ECC71F2C790B}" type="datetime1">
              <a:rPr lang="en-US" smtClean="0"/>
              <a:t>3/12/2025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870B9AB-FFA1-490E-BC62-B8706269A07E}" type="slidenum">
              <a:rPr lang="en-US" smtClean="0"/>
              <a:t>‹#›</a:t>
            </a:fld>
            <a:endParaRPr lang="en-US"/>
          </a:p>
        </p:txBody>
      </p:sp>
    </p:spTree>
    <p:extLst>
      <p:ext uri="{BB962C8B-B14F-4D97-AF65-F5344CB8AC3E}">
        <p14:creationId xmlns:p14="http://schemas.microsoft.com/office/powerpoint/2010/main" val="6713447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7.xml" /></Relationships>
</file>

<file path=ppt/slides/_rels/slide11.xml.rels><?xml version="1.0" encoding="UTF-8" standalone="yes"?>
<Relationships xmlns="http://schemas.openxmlformats.org/package/2006/relationships"><Relationship Id="rId2" Type="http://schemas.openxmlformats.org/officeDocument/2006/relationships/image" Target="../media/image8.jpg" /><Relationship Id="rId1" Type="http://schemas.openxmlformats.org/officeDocument/2006/relationships/slideLayout" Target="../slideLayouts/slideLayout7.xml" /></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9.png"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2" Type="http://schemas.openxmlformats.org/officeDocument/2006/relationships/image" Target="../media/image3.jpg" /><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2" Type="http://schemas.openxmlformats.org/officeDocument/2006/relationships/image" Target="../media/image4.jpg"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 /><Relationship Id="rId2" Type="http://schemas.openxmlformats.org/officeDocument/2006/relationships/diagramData" Target="../diagrams/data1.xml" /><Relationship Id="rId1" Type="http://schemas.openxmlformats.org/officeDocument/2006/relationships/slideLayout" Target="../slideLayouts/slideLayout7.xml" /><Relationship Id="rId6" Type="http://schemas.microsoft.com/office/2007/relationships/diagramDrawing" Target="../diagrams/drawing1.xml" /><Relationship Id="rId5" Type="http://schemas.openxmlformats.org/officeDocument/2006/relationships/diagramColors" Target="../diagrams/colors1.xml" /><Relationship Id="rId4" Type="http://schemas.openxmlformats.org/officeDocument/2006/relationships/diagramQuickStyle" Target="../diagrams/quickStyle1.xml" /></Relationships>
</file>

<file path=ppt/slides/_rels/slide8.xml.rels><?xml version="1.0" encoding="UTF-8" standalone="yes"?>
<Relationships xmlns="http://schemas.openxmlformats.org/package/2006/relationships"><Relationship Id="rId2" Type="http://schemas.openxmlformats.org/officeDocument/2006/relationships/image" Target="../media/image5.jpg" /><Relationship Id="rId1" Type="http://schemas.openxmlformats.org/officeDocument/2006/relationships/slideLayout" Target="../slideLayouts/slideLayout7.xml" /></Relationships>
</file>

<file path=ppt/slides/_rels/slide9.xml.rels><?xml version="1.0" encoding="UTF-8" standalone="yes"?>
<Relationships xmlns="http://schemas.openxmlformats.org/package/2006/relationships"><Relationship Id="rId2" Type="http://schemas.openxmlformats.org/officeDocument/2006/relationships/image" Target="../media/image6.jp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3DADE-9CBB-6DE1-8CCB-0C2FD078B16C}"/>
              </a:ext>
            </a:extLst>
          </p:cNvPr>
          <p:cNvSpPr>
            <a:spLocks noGrp="1"/>
          </p:cNvSpPr>
          <p:nvPr>
            <p:ph type="ctrTitle"/>
          </p:nvPr>
        </p:nvSpPr>
        <p:spPr>
          <a:xfrm>
            <a:off x="1507067" y="1710268"/>
            <a:ext cx="9154234" cy="1113319"/>
          </a:xfrm>
        </p:spPr>
        <p:txBody>
          <a:bodyPr/>
          <a:lstStyle/>
          <a:p>
            <a:pPr algn="ctr"/>
            <a:r>
              <a:rPr lang="en-US" i="1" dirty="0"/>
              <a:t>WELCOME TO MY PRESENTATION</a:t>
            </a:r>
          </a:p>
        </p:txBody>
      </p:sp>
      <p:sp>
        <p:nvSpPr>
          <p:cNvPr id="3" name="Subtitle 2">
            <a:extLst>
              <a:ext uri="{FF2B5EF4-FFF2-40B4-BE49-F238E27FC236}">
                <a16:creationId xmlns:a16="http://schemas.microsoft.com/office/drawing/2014/main" id="{6FC15495-049B-8840-650C-DE22F3EB1080}"/>
              </a:ext>
            </a:extLst>
          </p:cNvPr>
          <p:cNvSpPr>
            <a:spLocks noGrp="1"/>
          </p:cNvSpPr>
          <p:nvPr>
            <p:ph type="subTitle" idx="1"/>
          </p:nvPr>
        </p:nvSpPr>
        <p:spPr>
          <a:xfrm>
            <a:off x="1507067" y="4360985"/>
            <a:ext cx="8420704" cy="786747"/>
          </a:xfrm>
        </p:spPr>
        <p:txBody>
          <a:bodyPr>
            <a:noAutofit/>
          </a:bodyPr>
          <a:lstStyle/>
          <a:p>
            <a:pPr algn="l"/>
            <a:r>
              <a:rPr lang="en-US" sz="1100" b="1" i="1" dirty="0"/>
              <a:t>SUBMITTED TO: Dr. MD MANJUR AHMED</a:t>
            </a:r>
          </a:p>
          <a:p>
            <a:pPr algn="l"/>
            <a:r>
              <a:rPr lang="en-US" sz="1100" b="1" i="1" dirty="0"/>
              <a:t>ASSOCIATE PROFESSOR</a:t>
            </a:r>
          </a:p>
          <a:p>
            <a:pPr algn="l"/>
            <a:r>
              <a:rPr lang="en-US" sz="1100" b="1" i="1" dirty="0"/>
              <a:t>DEPARMENT OF COMPUTER SCIENCE &amp; ENGINEERING</a:t>
            </a:r>
          </a:p>
          <a:p>
            <a:pPr algn="l"/>
            <a:r>
              <a:rPr lang="en-US" sz="1100" b="1" i="1" dirty="0"/>
              <a:t>UNIVERSITY OF BARISHAL</a:t>
            </a:r>
          </a:p>
        </p:txBody>
      </p:sp>
      <p:sp>
        <p:nvSpPr>
          <p:cNvPr id="4" name="TextBox 3">
            <a:extLst>
              <a:ext uri="{FF2B5EF4-FFF2-40B4-BE49-F238E27FC236}">
                <a16:creationId xmlns:a16="http://schemas.microsoft.com/office/drawing/2014/main" id="{81C57ED5-FE02-501B-3754-5B73BCCD6ED5}"/>
              </a:ext>
            </a:extLst>
          </p:cNvPr>
          <p:cNvSpPr txBox="1"/>
          <p:nvPr/>
        </p:nvSpPr>
        <p:spPr>
          <a:xfrm>
            <a:off x="6566170" y="4678372"/>
            <a:ext cx="3287950" cy="938719"/>
          </a:xfrm>
          <a:prstGeom prst="rect">
            <a:avLst/>
          </a:prstGeom>
          <a:noFill/>
        </p:spPr>
        <p:txBody>
          <a:bodyPr wrap="square" rtlCol="0">
            <a:spAutoFit/>
          </a:bodyPr>
          <a:lstStyle/>
          <a:p>
            <a:pPr algn="just"/>
            <a:r>
              <a:rPr lang="en-US" sz="1100" dirty="0"/>
              <a:t>SUBMITTED BY: SUMIA AKTER</a:t>
            </a:r>
          </a:p>
          <a:p>
            <a:pPr algn="just"/>
            <a:r>
              <a:rPr lang="en-US" sz="1100" dirty="0"/>
              <a:t>ROLL:01-061-07</a:t>
            </a:r>
          </a:p>
          <a:p>
            <a:pPr algn="just"/>
            <a:r>
              <a:rPr lang="en-US" sz="1100" dirty="0"/>
              <a:t>DEPARTMENT OF ACCOUNTING AND INFORMATION SYSTEMS </a:t>
            </a:r>
          </a:p>
          <a:p>
            <a:pPr algn="just"/>
            <a:r>
              <a:rPr lang="en-US" sz="1100" dirty="0"/>
              <a:t>UNIVERSITY OF BARISHAL</a:t>
            </a:r>
          </a:p>
        </p:txBody>
      </p:sp>
    </p:spTree>
    <p:extLst>
      <p:ext uri="{BB962C8B-B14F-4D97-AF65-F5344CB8AC3E}">
        <p14:creationId xmlns:p14="http://schemas.microsoft.com/office/powerpoint/2010/main" val="2397854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 name="Straight Connector 9">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Isosceles Triangle 29">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2"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4"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6"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8" name="Isosceles Triangle 37">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Isosceles Triangle 38">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40" name="Picture 39" descr="Calculator, pen, compass, money and a paper with graphs printed on it">
            <a:extLst>
              <a:ext uri="{FF2B5EF4-FFF2-40B4-BE49-F238E27FC236}">
                <a16:creationId xmlns:a16="http://schemas.microsoft.com/office/drawing/2014/main" id="{2080B8AA-EC97-67D7-DE78-7C280A4FC377}"/>
              </a:ext>
            </a:extLst>
          </p:cNvPr>
          <p:cNvPicPr>
            <a:picLocks noChangeAspect="1"/>
          </p:cNvPicPr>
          <p:nvPr/>
        </p:nvPicPr>
        <p:blipFill>
          <a:blip r:embed="rId2"/>
          <a:srcRect l="17312" r="13088" b="-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TextBox 2">
            <a:extLst>
              <a:ext uri="{FF2B5EF4-FFF2-40B4-BE49-F238E27FC236}">
                <a16:creationId xmlns:a16="http://schemas.microsoft.com/office/drawing/2014/main" id="{340108F3-0C22-C1DC-0BE5-BC90614E4BA3}"/>
              </a:ext>
            </a:extLst>
          </p:cNvPr>
          <p:cNvSpPr txBox="1"/>
          <p:nvPr/>
        </p:nvSpPr>
        <p:spPr>
          <a:xfrm>
            <a:off x="677334" y="2160589"/>
            <a:ext cx="3851122" cy="3880773"/>
          </a:xfrm>
          <a:prstGeom prst="rect">
            <a:avLst/>
          </a:prstGeom>
        </p:spPr>
        <p:txBody>
          <a:bodyPr vert="horz" lIns="91440" tIns="45720" rIns="91440" bIns="45720" rtlCol="0">
            <a:normAutofit/>
          </a:bodyPr>
          <a:lstStyle/>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5.3 Data Collection</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The data used in conducting this study have been collected</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from a wide range of internal, external, official, unofficial,</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primary and secondary sources. As cost accounting is a</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managerial branch of accounting that focuses on provision of</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information to managers for internal use, most of the data</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collected are not publicly available. In some case, data are</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not made available due to privacy and competitive concerns</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and kept confidential. The timeframe of the data collected is</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the most recent year for which the sampled companies have</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their annual reports available- that is 2018. However, there</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have been arrangements of several semi-structured</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interviews and survey questionnaires which provided data</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for the practices that are in place in the first quarter of 2019.</a:t>
            </a:r>
          </a:p>
          <a:p>
            <a:pPr>
              <a:lnSpc>
                <a:spcPct val="90000"/>
              </a:lnSpc>
              <a:spcBef>
                <a:spcPts val="1000"/>
              </a:spcBef>
              <a:buClr>
                <a:schemeClr val="accent1"/>
              </a:buClr>
              <a:buSzPct val="80000"/>
              <a:buFont typeface="Wingdings 3" charset="2"/>
              <a:buChar char=""/>
            </a:pPr>
            <a:r>
              <a:rPr lang="en-US" sz="900" dirty="0">
                <a:solidFill>
                  <a:schemeClr val="tx1">
                    <a:lumMod val="75000"/>
                    <a:lumOff val="25000"/>
                  </a:schemeClr>
                </a:solidFill>
              </a:rPr>
              <a:t>To facilitate data collected, this study circulated a liker scale</a:t>
            </a:r>
          </a:p>
        </p:txBody>
      </p:sp>
      <p:cxnSp>
        <p:nvCxnSpPr>
          <p:cNvPr id="41" name="Straight Connector 4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548286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6D71F1-0705-8EFD-8D35-A318094141CB}"/>
              </a:ext>
            </a:extLst>
          </p:cNvPr>
          <p:cNvSpPr txBox="1"/>
          <p:nvPr/>
        </p:nvSpPr>
        <p:spPr>
          <a:xfrm>
            <a:off x="1495762" y="1351508"/>
            <a:ext cx="6104372" cy="4324261"/>
          </a:xfrm>
          <a:prstGeom prst="rect">
            <a:avLst/>
          </a:prstGeom>
          <a:noFill/>
        </p:spPr>
        <p:txBody>
          <a:bodyPr wrap="square">
            <a:spAutoFit/>
          </a:bodyPr>
          <a:lstStyle/>
          <a:p>
            <a:r>
              <a:rPr lang="en-US" sz="1200" b="1" dirty="0"/>
              <a:t>Conclusion</a:t>
            </a:r>
          </a:p>
          <a:p>
            <a:r>
              <a:rPr lang="en-US" sz="1100" dirty="0"/>
              <a:t>This study purports to present an investigation of the current cost accounting</a:t>
            </a:r>
          </a:p>
          <a:p>
            <a:r>
              <a:rPr lang="en-US" sz="1100" dirty="0"/>
              <a:t>practices in the selected pharmaceutical companies of Bangladesh. Through a</a:t>
            </a:r>
          </a:p>
          <a:p>
            <a:r>
              <a:rPr lang="en-US" sz="1100" dirty="0"/>
              <a:t>combination of illustrative and cumulative case study of five randomly</a:t>
            </a:r>
          </a:p>
          <a:p>
            <a:r>
              <a:rPr lang="en-US" sz="1100" dirty="0"/>
              <a:t>selected pharmaceutical companies, this study finds that the sampled</a:t>
            </a:r>
          </a:p>
          <a:p>
            <a:r>
              <a:rPr lang="en-US" sz="1100" dirty="0"/>
              <a:t>companies, in general, have a high ratio of product costs to period costs, a</a:t>
            </a:r>
          </a:p>
          <a:p>
            <a:r>
              <a:rPr lang="en-US" sz="1100" dirty="0"/>
              <a:t>higher degree of operating leverage, a number of discretionary costs, absence</a:t>
            </a:r>
          </a:p>
          <a:p>
            <a:r>
              <a:rPr lang="en-US" sz="1100" dirty="0"/>
              <a:t>of activity-based management, reliance on budgets for planning and</a:t>
            </a:r>
          </a:p>
          <a:p>
            <a:r>
              <a:rPr lang="en-US" sz="1100" dirty="0"/>
              <a:t>controlling costs and primarily apply process costing method for product</a:t>
            </a:r>
          </a:p>
          <a:p>
            <a:r>
              <a:rPr lang="en-US" sz="1100" dirty="0"/>
              <a:t>costing, absorption costing for internal reporting and tend to avoid complex</a:t>
            </a:r>
          </a:p>
          <a:p>
            <a:r>
              <a:rPr lang="en-US" sz="1100" dirty="0"/>
              <a:t>methods in favor of simply understandable methods even at the cost of</a:t>
            </a:r>
          </a:p>
          <a:p>
            <a:r>
              <a:rPr lang="en-US" sz="1100" dirty="0"/>
              <a:t>accuracy. This study recommends the introduction of the concepts of activity</a:t>
            </a:r>
          </a:p>
          <a:p>
            <a:r>
              <a:rPr lang="en-US" sz="1100" dirty="0"/>
              <a:t>based management, total quality management, life cycle costing, six sigma</a:t>
            </a:r>
          </a:p>
          <a:p>
            <a:r>
              <a:rPr lang="en-US" sz="1100" dirty="0"/>
              <a:t>principles and balanced scorecard to reflect the recent developments in the</a:t>
            </a:r>
          </a:p>
          <a:p>
            <a:r>
              <a:rPr lang="en-US" sz="1100" dirty="0"/>
              <a:t>cost accounting of the pharmaceutical companies to ensure better control,</a:t>
            </a:r>
          </a:p>
          <a:p>
            <a:r>
              <a:rPr lang="en-US" sz="1100" dirty="0"/>
              <a:t>greater effectiveness and a more informed management. The major limitations</a:t>
            </a:r>
          </a:p>
          <a:p>
            <a:r>
              <a:rPr lang="en-US" sz="1100" dirty="0"/>
              <a:t>of this study involve the lack of previous research concerning the same topic in</a:t>
            </a:r>
          </a:p>
          <a:p>
            <a:r>
              <a:rPr lang="en-US" sz="1100" dirty="0"/>
              <a:t>Bangladesh, the unavailability of cost accounting information and</a:t>
            </a:r>
          </a:p>
          <a:p>
            <a:r>
              <a:rPr lang="en-US" sz="1100" dirty="0"/>
              <a:t>inadvertence of management to share internal data on grounds of</a:t>
            </a:r>
          </a:p>
          <a:p>
            <a:r>
              <a:rPr lang="en-US" sz="1100" dirty="0"/>
              <a:t>confidentiality. An important finding is that managers, in general, are less</a:t>
            </a:r>
          </a:p>
          <a:p>
            <a:r>
              <a:rPr lang="en-US" sz="1100" dirty="0"/>
              <a:t>informed about the overall organizational practices of cost accounting and</a:t>
            </a:r>
          </a:p>
          <a:p>
            <a:r>
              <a:rPr lang="en-US" sz="1100" dirty="0"/>
              <a:t>tend to concentrate on own areas. This study is expected to add value to the</a:t>
            </a:r>
          </a:p>
          <a:p>
            <a:r>
              <a:rPr lang="en-US" sz="1100" dirty="0"/>
              <a:t>cost accounting stakeholders of the country along with academicians,</a:t>
            </a:r>
          </a:p>
          <a:p>
            <a:r>
              <a:rPr lang="en-US" sz="1100" dirty="0"/>
              <a:t>corporations, management, students and the public in general through refining</a:t>
            </a:r>
          </a:p>
          <a:p>
            <a:r>
              <a:rPr lang="en-US" sz="1100" dirty="0"/>
              <a:t>their views about the cost accounting practices in Bangladesh.</a:t>
            </a:r>
          </a:p>
        </p:txBody>
      </p:sp>
      <p:pic>
        <p:nvPicPr>
          <p:cNvPr id="5" name="Picture 4" descr="A group of people standing on a magnifying glass&#10;&#10;Description automatically generated">
            <a:extLst>
              <a:ext uri="{FF2B5EF4-FFF2-40B4-BE49-F238E27FC236}">
                <a16:creationId xmlns:a16="http://schemas.microsoft.com/office/drawing/2014/main" id="{2902E429-62B0-9713-AA4E-9746A481E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73073" y="1610248"/>
            <a:ext cx="2924070" cy="3637504"/>
          </a:xfrm>
          <a:prstGeom prst="rect">
            <a:avLst/>
          </a:prstGeom>
        </p:spPr>
      </p:pic>
    </p:spTree>
    <p:extLst>
      <p:ext uri="{BB962C8B-B14F-4D97-AF65-F5344CB8AC3E}">
        <p14:creationId xmlns:p14="http://schemas.microsoft.com/office/powerpoint/2010/main" val="38988224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3" name="Video 2" title="Graduates Throwing Hats">
            <a:hlinkClick r:id="" action="ppaction://media"/>
            <a:extLst>
              <a:ext uri="{FF2B5EF4-FFF2-40B4-BE49-F238E27FC236}">
                <a16:creationId xmlns:a16="http://schemas.microsoft.com/office/drawing/2014/main" id="{A2DE587E-4A09-EBC7-A0F7-302AF9F114B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8126" y="1265324"/>
            <a:ext cx="7478946" cy="4206906"/>
          </a:xfrm>
          <a:prstGeom prst="rect">
            <a:avLst/>
          </a:prstGeom>
        </p:spPr>
      </p:pic>
    </p:spTree>
    <p:extLst>
      <p:ext uri="{BB962C8B-B14F-4D97-AF65-F5344CB8AC3E}">
        <p14:creationId xmlns:p14="http://schemas.microsoft.com/office/powerpoint/2010/main" val="146866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2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10B2CB-38A3-06ED-F7E9-8F3D1AB8B47F}"/>
              </a:ext>
            </a:extLst>
          </p:cNvPr>
          <p:cNvSpPr txBox="1"/>
          <p:nvPr/>
        </p:nvSpPr>
        <p:spPr>
          <a:xfrm flipH="1">
            <a:off x="1138136" y="1264595"/>
            <a:ext cx="3725694" cy="369332"/>
          </a:xfrm>
          <a:prstGeom prst="rect">
            <a:avLst/>
          </a:prstGeom>
          <a:noFill/>
        </p:spPr>
        <p:txBody>
          <a:bodyPr wrap="square" rtlCol="0">
            <a:spAutoFit/>
          </a:bodyPr>
          <a:lstStyle/>
          <a:p>
            <a:r>
              <a:rPr lang="en-US" b="1" i="1" dirty="0"/>
              <a:t>Table of Content</a:t>
            </a:r>
          </a:p>
        </p:txBody>
      </p:sp>
      <p:graphicFrame>
        <p:nvGraphicFramePr>
          <p:cNvPr id="4" name="Table 3">
            <a:extLst>
              <a:ext uri="{FF2B5EF4-FFF2-40B4-BE49-F238E27FC236}">
                <a16:creationId xmlns:a16="http://schemas.microsoft.com/office/drawing/2014/main" id="{1ED29E30-75FF-F1E5-129F-433B31809B19}"/>
              </a:ext>
            </a:extLst>
          </p:cNvPr>
          <p:cNvGraphicFramePr>
            <a:graphicFrameLocks noGrp="1"/>
          </p:cNvGraphicFramePr>
          <p:nvPr>
            <p:extLst>
              <p:ext uri="{D42A27DB-BD31-4B8C-83A1-F6EECF244321}">
                <p14:modId xmlns:p14="http://schemas.microsoft.com/office/powerpoint/2010/main" val="291728983"/>
              </p:ext>
            </p:extLst>
          </p:nvPr>
        </p:nvGraphicFramePr>
        <p:xfrm>
          <a:off x="1138135" y="1849860"/>
          <a:ext cx="7470844" cy="4017865"/>
        </p:xfrm>
        <a:graphic>
          <a:graphicData uri="http://schemas.openxmlformats.org/drawingml/2006/table">
            <a:tbl>
              <a:tblPr firstRow="1" bandRow="1">
                <a:tableStyleId>{21E4AEA4-8DFA-4A89-87EB-49C32662AFE0}</a:tableStyleId>
              </a:tblPr>
              <a:tblGrid>
                <a:gridCol w="3520384">
                  <a:extLst>
                    <a:ext uri="{9D8B030D-6E8A-4147-A177-3AD203B41FA5}">
                      <a16:colId xmlns:a16="http://schemas.microsoft.com/office/drawing/2014/main" val="2281626369"/>
                    </a:ext>
                  </a:extLst>
                </a:gridCol>
                <a:gridCol w="3950460">
                  <a:extLst>
                    <a:ext uri="{9D8B030D-6E8A-4147-A177-3AD203B41FA5}">
                      <a16:colId xmlns:a16="http://schemas.microsoft.com/office/drawing/2014/main" val="3847397486"/>
                    </a:ext>
                  </a:extLst>
                </a:gridCol>
              </a:tblGrid>
              <a:tr h="908905">
                <a:tc>
                  <a:txBody>
                    <a:bodyPr/>
                    <a:lstStyle/>
                    <a:p>
                      <a:pPr marL="285750" indent="-285750">
                        <a:buFont typeface="Arial" panose="020B0604020202020204" pitchFamily="34" charset="0"/>
                        <a:buChar char="•"/>
                      </a:pPr>
                      <a:r>
                        <a:rPr lang="en-US" dirty="0"/>
                        <a:t>Introduction</a:t>
                      </a:r>
                    </a:p>
                  </a:txBody>
                  <a:tcPr/>
                </a:tc>
                <a:tc>
                  <a:txBody>
                    <a:bodyPr/>
                    <a:lstStyle/>
                    <a:p>
                      <a:endParaRPr lang="en-US" dirty="0"/>
                    </a:p>
                  </a:txBody>
                  <a:tcPr/>
                </a:tc>
                <a:extLst>
                  <a:ext uri="{0D108BD9-81ED-4DB2-BD59-A6C34878D82A}">
                    <a16:rowId xmlns:a16="http://schemas.microsoft.com/office/drawing/2014/main" val="1022223260"/>
                  </a:ext>
                </a:extLst>
              </a:tr>
              <a:tr h="849165">
                <a:tc>
                  <a:txBody>
                    <a:bodyPr/>
                    <a:lstStyle/>
                    <a:p>
                      <a:pPr marL="285750" indent="-285750">
                        <a:buFont typeface="Arial" panose="020B0604020202020204" pitchFamily="34" charset="0"/>
                        <a:buChar char="•"/>
                      </a:pPr>
                      <a:r>
                        <a:rPr lang="en-US" sz="1800" b="1" dirty="0"/>
                        <a:t>Objectives of the Study</a:t>
                      </a:r>
                      <a:endParaRPr lang="en-US" dirty="0"/>
                    </a:p>
                  </a:txBody>
                  <a:tcPr/>
                </a:tc>
                <a:tc>
                  <a:txBody>
                    <a:bodyPr/>
                    <a:lstStyle/>
                    <a:p>
                      <a:pPr marL="285750" indent="-285750">
                        <a:buFont typeface="Arial" panose="020B0604020202020204" pitchFamily="34" charset="0"/>
                        <a:buChar char="•"/>
                      </a:pPr>
                      <a:r>
                        <a:rPr lang="en-US" sz="1800" dirty="0"/>
                        <a:t>2.1 Primary objectives</a:t>
                      </a:r>
                    </a:p>
                    <a:p>
                      <a:pPr marL="285750" indent="-285750">
                        <a:buFont typeface="Arial" panose="020B0604020202020204" pitchFamily="34" charset="0"/>
                        <a:buChar char="•"/>
                      </a:pPr>
                      <a:r>
                        <a:rPr lang="en-US" sz="1800" dirty="0"/>
                        <a:t>2.2 Secondary objectives</a:t>
                      </a:r>
                    </a:p>
                    <a:p>
                      <a:endParaRPr lang="en-US" dirty="0"/>
                    </a:p>
                  </a:txBody>
                  <a:tcPr/>
                </a:tc>
                <a:extLst>
                  <a:ext uri="{0D108BD9-81ED-4DB2-BD59-A6C34878D82A}">
                    <a16:rowId xmlns:a16="http://schemas.microsoft.com/office/drawing/2014/main" val="3598137600"/>
                  </a:ext>
                </a:extLst>
              </a:tr>
              <a:tr h="354220">
                <a:tc>
                  <a:txBody>
                    <a:bodyPr/>
                    <a:lstStyle/>
                    <a:p>
                      <a:pPr marL="285750" indent="-285750">
                        <a:buFont typeface="Arial" panose="020B0604020202020204" pitchFamily="34" charset="0"/>
                        <a:buChar char="•"/>
                      </a:pPr>
                      <a:r>
                        <a:rPr lang="en-US" sz="1800" b="1" dirty="0"/>
                        <a:t> Scope of the Study</a:t>
                      </a:r>
                      <a:endParaRPr lang="en-US" dirty="0"/>
                    </a:p>
                  </a:txBody>
                  <a:tcPr/>
                </a:tc>
                <a:tc>
                  <a:txBody>
                    <a:bodyPr/>
                    <a:lstStyle/>
                    <a:p>
                      <a:endParaRPr lang="en-US" dirty="0"/>
                    </a:p>
                  </a:txBody>
                  <a:tcPr/>
                </a:tc>
                <a:extLst>
                  <a:ext uri="{0D108BD9-81ED-4DB2-BD59-A6C34878D82A}">
                    <a16:rowId xmlns:a16="http://schemas.microsoft.com/office/drawing/2014/main" val="3219852100"/>
                  </a:ext>
                </a:extLst>
              </a:tr>
              <a:tr h="1122064">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1" dirty="0"/>
                        <a:t>Methodology</a:t>
                      </a:r>
                    </a:p>
                    <a:p>
                      <a:pPr marL="0" indent="0">
                        <a:buFont typeface="Arial" panose="020B0604020202020204" pitchFamily="34" charset="0"/>
                        <a:buNone/>
                      </a:pP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t>5.1 Research Method</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t>5.2 Sampling</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dirty="0">
                          <a:solidFill>
                            <a:schemeClr val="tx1">
                              <a:lumMod val="75000"/>
                              <a:lumOff val="25000"/>
                            </a:schemeClr>
                          </a:solidFill>
                        </a:rPr>
                        <a:t>5.3 Data Collection</a:t>
                      </a:r>
                    </a:p>
                    <a:p>
                      <a:endParaRPr lang="en-US" dirty="0"/>
                    </a:p>
                  </a:txBody>
                  <a:tcPr/>
                </a:tc>
                <a:extLst>
                  <a:ext uri="{0D108BD9-81ED-4DB2-BD59-A6C34878D82A}">
                    <a16:rowId xmlns:a16="http://schemas.microsoft.com/office/drawing/2014/main" val="3320492440"/>
                  </a:ext>
                </a:extLst>
              </a:tr>
              <a:tr h="0">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b="1" dirty="0"/>
                        <a:t>Conclusion</a:t>
                      </a:r>
                    </a:p>
                    <a:p>
                      <a:pPr marL="0" indent="0">
                        <a:buFont typeface="Arial" panose="020B0604020202020204" pitchFamily="34" charset="0"/>
                        <a:buNone/>
                      </a:pPr>
                      <a:endParaRPr lang="en-US" dirty="0"/>
                    </a:p>
                  </a:txBody>
                  <a:tcPr/>
                </a:tc>
                <a:tc>
                  <a:txBody>
                    <a:bodyPr/>
                    <a:lstStyle/>
                    <a:p>
                      <a:endParaRPr lang="en-US" dirty="0"/>
                    </a:p>
                  </a:txBody>
                  <a:tcPr/>
                </a:tc>
                <a:extLst>
                  <a:ext uri="{0D108BD9-81ED-4DB2-BD59-A6C34878D82A}">
                    <a16:rowId xmlns:a16="http://schemas.microsoft.com/office/drawing/2014/main" val="2188718974"/>
                  </a:ext>
                </a:extLst>
              </a:tr>
            </a:tbl>
          </a:graphicData>
        </a:graphic>
      </p:graphicFrame>
    </p:spTree>
    <p:extLst>
      <p:ext uri="{BB962C8B-B14F-4D97-AF65-F5344CB8AC3E}">
        <p14:creationId xmlns:p14="http://schemas.microsoft.com/office/powerpoint/2010/main" val="21293052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6" name="Group 125">
            <a:extLst>
              <a:ext uri="{FF2B5EF4-FFF2-40B4-BE49-F238E27FC236}">
                <a16:creationId xmlns:a16="http://schemas.microsoft.com/office/drawing/2014/main" id="{1F2B4773-3207-44CC-B7AC-892B704982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2" name="Straight Connector 111">
              <a:extLst>
                <a:ext uri="{FF2B5EF4-FFF2-40B4-BE49-F238E27FC236}">
                  <a16:creationId xmlns:a16="http://schemas.microsoft.com/office/drawing/2014/main" id="{2B8267CA-A7A5-4E11-9D92-4EAC3DD3E8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3" name="Straight Connector 112">
              <a:extLst>
                <a:ext uri="{FF2B5EF4-FFF2-40B4-BE49-F238E27FC236}">
                  <a16:creationId xmlns:a16="http://schemas.microsoft.com/office/drawing/2014/main" id="{E83D61B5-C6B4-4A4B-85AD-FEE7A5491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8"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0"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2" name="Isosceles Triangle 131">
              <a:extLst>
                <a:ext uri="{FF2B5EF4-FFF2-40B4-BE49-F238E27FC236}">
                  <a16:creationId xmlns:a16="http://schemas.microsoft.com/office/drawing/2014/main" id="{971E5644-6772-414A-8199-E30BFB02A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4"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6"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8"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0" name="Isosceles Triangle 139">
              <a:extLst>
                <a:ext uri="{FF2B5EF4-FFF2-40B4-BE49-F238E27FC236}">
                  <a16:creationId xmlns:a16="http://schemas.microsoft.com/office/drawing/2014/main" id="{BC8157DF-FD90-4AD6-B803-3AC0ACD8E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2" name="Isosceles Triangle 141">
              <a:extLst>
                <a:ext uri="{FF2B5EF4-FFF2-40B4-BE49-F238E27FC236}">
                  <a16:creationId xmlns:a16="http://schemas.microsoft.com/office/drawing/2014/main" id="{3548B067-9D63-4D21-92EF-CBC9E6338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143" name="Rectangle 142">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5" name="Rectangle 124">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7" name="Straight Connector 126">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9" name="Straight Connector 128">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31"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3"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5" name="Isosceles Triangle 134">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7"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9" name="Isosceles Triangle 138">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1" name="Freeform: Shape 140">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C212DEA-CA66-F19B-CD1B-4CA4B149F96E}"/>
              </a:ext>
            </a:extLst>
          </p:cNvPr>
          <p:cNvSpPr>
            <a:spLocks noGrp="1"/>
          </p:cNvSpPr>
          <p:nvPr>
            <p:ph type="ctrTitle"/>
          </p:nvPr>
        </p:nvSpPr>
        <p:spPr>
          <a:xfrm>
            <a:off x="7181723" y="609600"/>
            <a:ext cx="4512989" cy="2227730"/>
          </a:xfrm>
        </p:spPr>
        <p:txBody>
          <a:bodyPr vert="horz" lIns="91440" tIns="45720" rIns="91440" bIns="45720" rtlCol="0" anchor="ctr">
            <a:normAutofit/>
          </a:bodyPr>
          <a:lstStyle/>
          <a:p>
            <a:pPr algn="l"/>
            <a:r>
              <a:rPr lang="en-US" sz="3600">
                <a:solidFill>
                  <a:srgbClr val="FFFFFF"/>
                </a:solidFill>
              </a:rPr>
              <a:t>1. INTRODUCTION</a:t>
            </a:r>
          </a:p>
        </p:txBody>
      </p:sp>
      <p:pic>
        <p:nvPicPr>
          <p:cNvPr id="6" name="Picture 5" descr="A person using a computer&#10;&#10;Description automatically generated">
            <a:extLst>
              <a:ext uri="{FF2B5EF4-FFF2-40B4-BE49-F238E27FC236}">
                <a16:creationId xmlns:a16="http://schemas.microsoft.com/office/drawing/2014/main" id="{3DD8332D-8884-8214-9DB6-E0FA701F8443}"/>
              </a:ext>
            </a:extLst>
          </p:cNvPr>
          <p:cNvPicPr>
            <a:picLocks noChangeAspect="1"/>
          </p:cNvPicPr>
          <p:nvPr/>
        </p:nvPicPr>
        <p:blipFill>
          <a:blip r:embed="rId2">
            <a:extLst>
              <a:ext uri="{28A0092B-C50C-407E-A947-70E740481C1C}">
                <a14:useLocalDpi xmlns:a14="http://schemas.microsoft.com/office/drawing/2010/main" val="0"/>
              </a:ext>
            </a:extLst>
          </a:blip>
          <a:srcRect l="5042" r="18140"/>
          <a:stretch/>
        </p:blipFill>
        <p:spPr>
          <a:xfrm>
            <a:off x="757251" y="1804078"/>
            <a:ext cx="3856774" cy="3338742"/>
          </a:xfrm>
          <a:prstGeom prst="rect">
            <a:avLst/>
          </a:prstGeom>
        </p:spPr>
      </p:pic>
      <p:sp>
        <p:nvSpPr>
          <p:cNvPr id="3" name="Subtitle 2">
            <a:extLst>
              <a:ext uri="{FF2B5EF4-FFF2-40B4-BE49-F238E27FC236}">
                <a16:creationId xmlns:a16="http://schemas.microsoft.com/office/drawing/2014/main" id="{B9CE5A96-F397-B2ED-FD3A-9EF2BFEF9F96}"/>
              </a:ext>
            </a:extLst>
          </p:cNvPr>
          <p:cNvSpPr>
            <a:spLocks noGrp="1"/>
          </p:cNvSpPr>
          <p:nvPr>
            <p:ph type="subTitle" idx="1"/>
          </p:nvPr>
        </p:nvSpPr>
        <p:spPr>
          <a:xfrm>
            <a:off x="7181725" y="2837329"/>
            <a:ext cx="4512988" cy="3317938"/>
          </a:xfrm>
        </p:spPr>
        <p:txBody>
          <a:bodyPr vert="horz" lIns="91440" tIns="45720" rIns="91440" bIns="45720" rtlCol="0" anchor="t">
            <a:normAutofit/>
          </a:bodyPr>
          <a:lstStyle/>
          <a:p>
            <a:pPr algn="l">
              <a:lnSpc>
                <a:spcPct val="90000"/>
              </a:lnSpc>
              <a:buFont typeface="Wingdings 3" charset="2"/>
              <a:buChar char=""/>
            </a:pPr>
            <a:r>
              <a:rPr lang="en-US" sz="1100">
                <a:solidFill>
                  <a:srgbClr val="FFFFFF"/>
                </a:solidFill>
              </a:rPr>
              <a:t>Cost accounting, being the promoter of proper utilization of</a:t>
            </a:r>
          </a:p>
          <a:p>
            <a:pPr algn="l">
              <a:lnSpc>
                <a:spcPct val="90000"/>
              </a:lnSpc>
              <a:buFont typeface="Wingdings 3" charset="2"/>
              <a:buChar char=""/>
            </a:pPr>
            <a:r>
              <a:rPr lang="en-US" sz="1100">
                <a:solidFill>
                  <a:srgbClr val="FFFFFF"/>
                </a:solidFill>
              </a:rPr>
              <a:t>resources and efficiency has been evolved after World War</a:t>
            </a:r>
          </a:p>
          <a:p>
            <a:pPr algn="l">
              <a:lnSpc>
                <a:spcPct val="90000"/>
              </a:lnSpc>
              <a:buFont typeface="Wingdings 3" charset="2"/>
              <a:buChar char=""/>
            </a:pPr>
            <a:r>
              <a:rPr lang="en-US" sz="1100">
                <a:solidFill>
                  <a:srgbClr val="FFFFFF"/>
                </a:solidFill>
              </a:rPr>
              <a:t>II. After World War II, economics from every economic</a:t>
            </a:r>
          </a:p>
          <a:p>
            <a:pPr algn="l">
              <a:lnSpc>
                <a:spcPct val="90000"/>
              </a:lnSpc>
              <a:buFont typeface="Wingdings 3" charset="2"/>
              <a:buChar char=""/>
            </a:pPr>
            <a:r>
              <a:rPr lang="en-US" sz="1100">
                <a:solidFill>
                  <a:srgbClr val="FFFFFF"/>
                </a:solidFill>
              </a:rPr>
              <a:t>structure laid more emphasis than ever in order to ensure</a:t>
            </a:r>
          </a:p>
          <a:p>
            <a:pPr algn="l">
              <a:lnSpc>
                <a:spcPct val="90000"/>
              </a:lnSpc>
              <a:buFont typeface="Wingdings 3" charset="2"/>
              <a:buChar char=""/>
            </a:pPr>
            <a:r>
              <a:rPr lang="en-US" sz="1100">
                <a:solidFill>
                  <a:srgbClr val="FFFFFF"/>
                </a:solidFill>
              </a:rPr>
              <a:t>that all the business organization those are handling any sort</a:t>
            </a:r>
          </a:p>
          <a:p>
            <a:pPr algn="l">
              <a:lnSpc>
                <a:spcPct val="90000"/>
              </a:lnSpc>
              <a:buFont typeface="Wingdings 3" charset="2"/>
              <a:buChar char=""/>
            </a:pPr>
            <a:r>
              <a:rPr lang="en-US" sz="1100">
                <a:solidFill>
                  <a:srgbClr val="FFFFFF"/>
                </a:solidFill>
              </a:rPr>
              <a:t>of resources, irrespective of organizational or state must</a:t>
            </a:r>
          </a:p>
          <a:p>
            <a:pPr algn="l">
              <a:lnSpc>
                <a:spcPct val="90000"/>
              </a:lnSpc>
              <a:buFont typeface="Wingdings 3" charset="2"/>
              <a:buChar char=""/>
            </a:pPr>
            <a:r>
              <a:rPr lang="en-US" sz="1100">
                <a:solidFill>
                  <a:srgbClr val="FFFFFF"/>
                </a:solidFill>
              </a:rPr>
              <a:t>follow cost accounting principles. Costing information of an</a:t>
            </a:r>
          </a:p>
          <a:p>
            <a:pPr algn="l">
              <a:lnSpc>
                <a:spcPct val="90000"/>
              </a:lnSpc>
              <a:buFont typeface="Wingdings 3" charset="2"/>
              <a:buChar char=""/>
            </a:pPr>
            <a:r>
              <a:rPr lang="en-US" sz="1100">
                <a:solidFill>
                  <a:srgbClr val="FFFFFF"/>
                </a:solidFill>
              </a:rPr>
              <a:t>organization is the feedback that an organization can get</a:t>
            </a:r>
          </a:p>
          <a:p>
            <a:pPr algn="l">
              <a:lnSpc>
                <a:spcPct val="90000"/>
              </a:lnSpc>
              <a:buFont typeface="Wingdings 3" charset="2"/>
              <a:buChar char=""/>
            </a:pPr>
            <a:r>
              <a:rPr lang="en-US" sz="1100">
                <a:solidFill>
                  <a:srgbClr val="FFFFFF"/>
                </a:solidFill>
              </a:rPr>
              <a:t>based on their past performance as well as the basis of the</a:t>
            </a:r>
          </a:p>
          <a:p>
            <a:pPr algn="l">
              <a:lnSpc>
                <a:spcPct val="90000"/>
              </a:lnSpc>
              <a:buFont typeface="Wingdings 3" charset="2"/>
              <a:buChar char=""/>
            </a:pPr>
            <a:r>
              <a:rPr lang="en-US" sz="1100">
                <a:solidFill>
                  <a:srgbClr val="FFFFFF"/>
                </a:solidFill>
              </a:rPr>
              <a:t>motivation of their future performance.</a:t>
            </a:r>
          </a:p>
        </p:txBody>
      </p:sp>
    </p:spTree>
    <p:extLst>
      <p:ext uri="{BB962C8B-B14F-4D97-AF65-F5344CB8AC3E}">
        <p14:creationId xmlns:p14="http://schemas.microsoft.com/office/powerpoint/2010/main" val="4015976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5" name="Group 84">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86" name="Straight Connector 85">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87" name="Straight Connector 86">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88"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9"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0" name="Isosceles Triangle 89">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1"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2"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3"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4" name="Isosceles Triangle 93">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5" name="Isosceles Triangle 94">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5" name="Picture 4" descr="A person using a calculator to calculate&#10;&#10;Description automatically generated">
            <a:extLst>
              <a:ext uri="{FF2B5EF4-FFF2-40B4-BE49-F238E27FC236}">
                <a16:creationId xmlns:a16="http://schemas.microsoft.com/office/drawing/2014/main" id="{7BECC6E2-5A75-4AE4-D165-AAD9A92B34E1}"/>
              </a:ext>
            </a:extLst>
          </p:cNvPr>
          <p:cNvPicPr>
            <a:picLocks noChangeAspect="1"/>
          </p:cNvPicPr>
          <p:nvPr/>
        </p:nvPicPr>
        <p:blipFill>
          <a:blip r:embed="rId2">
            <a:extLst>
              <a:ext uri="{28A0092B-C50C-407E-A947-70E740481C1C}">
                <a14:useLocalDpi xmlns:a14="http://schemas.microsoft.com/office/drawing/2010/main" val="0"/>
              </a:ext>
            </a:extLst>
          </a:blip>
          <a:srcRect l="5879" r="17012" b="-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3" name="TextBox 2">
            <a:extLst>
              <a:ext uri="{FF2B5EF4-FFF2-40B4-BE49-F238E27FC236}">
                <a16:creationId xmlns:a16="http://schemas.microsoft.com/office/drawing/2014/main" id="{C5B2223A-F450-9911-828A-162F87D15BD5}"/>
              </a:ext>
            </a:extLst>
          </p:cNvPr>
          <p:cNvSpPr txBox="1"/>
          <p:nvPr/>
        </p:nvSpPr>
        <p:spPr>
          <a:xfrm>
            <a:off x="824411" y="1036841"/>
            <a:ext cx="3851122" cy="4178254"/>
          </a:xfrm>
          <a:prstGeom prst="rect">
            <a:avLst/>
          </a:prstGeom>
        </p:spPr>
        <p:txBody>
          <a:bodyPr vert="horz" lIns="91440" tIns="45720" rIns="91440" bIns="45720" rtlCol="0">
            <a:normAutofit/>
          </a:bodyPr>
          <a:lstStyle/>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Cost accounting is an art as well as science in order to</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record, classify, summarize, and analyze, various costs with a</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view to helping the top management so that they can take</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decisions more efficiently (Waingankar, 2019). The purpose</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of financial accounting is to help all the stakeholders to see</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the clear picture of an organization, whereas cost accounting</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aims to determine unit cost of a product thus project the true</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image of the operational activities of an organization. Cost</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accounting is mainly an internal activity which differentiates</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between the actual and the estimated amount of cost of any</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transaction. Cost accounting is a precondition for managerial</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decision making (Padhy, 2019). Cost accounting, although</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being professed as a costing method consists of various</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components beyond that, such as bookkeeping, development of a system, analysis of the input etc. However, determining</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the selling price of the product is the primary objective of</a:t>
            </a:r>
          </a:p>
          <a:p>
            <a:pPr>
              <a:lnSpc>
                <a:spcPct val="90000"/>
              </a:lnSpc>
              <a:spcBef>
                <a:spcPts val="1000"/>
              </a:spcBef>
              <a:buClr>
                <a:schemeClr val="accent1"/>
              </a:buClr>
              <a:buSzPct val="80000"/>
              <a:buFont typeface="Wingdings 3" charset="2"/>
              <a:buChar char=""/>
            </a:pPr>
            <a:r>
              <a:rPr lang="en-US" sz="700" dirty="0">
                <a:solidFill>
                  <a:schemeClr val="tx1">
                    <a:lumMod val="75000"/>
                    <a:lumOff val="25000"/>
                  </a:schemeClr>
                </a:solidFill>
              </a:rPr>
              <a:t>cost accounting (Mazumdar, 2016).</a:t>
            </a:r>
          </a:p>
          <a:p>
            <a:pPr>
              <a:lnSpc>
                <a:spcPct val="90000"/>
              </a:lnSpc>
              <a:spcBef>
                <a:spcPts val="1000"/>
              </a:spcBef>
              <a:buClr>
                <a:schemeClr val="accent1"/>
              </a:buClr>
              <a:buSzPct val="80000"/>
            </a:pPr>
            <a:endParaRPr lang="en-US" sz="700" dirty="0">
              <a:solidFill>
                <a:schemeClr val="tx1">
                  <a:lumMod val="75000"/>
                  <a:lumOff val="25000"/>
                </a:schemeClr>
              </a:solidFill>
            </a:endParaRPr>
          </a:p>
        </p:txBody>
      </p:sp>
      <p:cxnSp>
        <p:nvCxnSpPr>
          <p:cNvPr id="97" name="Straight Connector 96">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99" name="Straight Connector 98">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1"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3"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5"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7"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9"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1"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3"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567795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A67F849-4BE9-1E0A-1657-0B0E6F5A0578}"/>
              </a:ext>
            </a:extLst>
          </p:cNvPr>
          <p:cNvSpPr txBox="1"/>
          <p:nvPr/>
        </p:nvSpPr>
        <p:spPr>
          <a:xfrm>
            <a:off x="1707204" y="1117808"/>
            <a:ext cx="6099242" cy="3647152"/>
          </a:xfrm>
          <a:prstGeom prst="rect">
            <a:avLst/>
          </a:prstGeom>
          <a:noFill/>
        </p:spPr>
        <p:txBody>
          <a:bodyPr wrap="square">
            <a:spAutoFit/>
          </a:bodyPr>
          <a:lstStyle/>
          <a:p>
            <a:pPr algn="just"/>
            <a:r>
              <a:rPr lang="en-US" sz="1100"/>
              <a:t>Bangladesh, being a densely populated country has very</a:t>
            </a:r>
          </a:p>
          <a:p>
            <a:pPr algn="just"/>
            <a:r>
              <a:rPr lang="en-US" sz="1100"/>
              <a:t>limited resources of its own. At present Bangladesh is</a:t>
            </a:r>
          </a:p>
          <a:p>
            <a:pPr algn="just"/>
            <a:r>
              <a:rPr lang="en-US" sz="1100"/>
              <a:t>desperately trying to develop its economy and change the</a:t>
            </a:r>
          </a:p>
          <a:p>
            <a:pPr algn="just"/>
            <a:r>
              <a:rPr lang="en-US" sz="1100"/>
              <a:t>scenario of poverty (Islam, 2005). In order to develop and</a:t>
            </a:r>
          </a:p>
          <a:p>
            <a:pPr algn="just"/>
            <a:r>
              <a:rPr lang="en-US" sz="1100"/>
              <a:t>make progress, it needs to make the best use of its limited</a:t>
            </a:r>
          </a:p>
          <a:p>
            <a:pPr algn="just"/>
            <a:r>
              <a:rPr lang="en-US" sz="1100"/>
              <a:t>resources. Because of its resource constraints increasing</a:t>
            </a:r>
          </a:p>
          <a:p>
            <a:pPr algn="just"/>
            <a:r>
              <a:rPr lang="en-US" sz="1100"/>
              <a:t>productivity is very important. Productivity is the ratio of</a:t>
            </a:r>
          </a:p>
          <a:p>
            <a:pPr algn="just"/>
            <a:r>
              <a:rPr lang="en-US" sz="1100"/>
              <a:t>inputs and outputs, where inputs are all sort of costs that</a:t>
            </a:r>
          </a:p>
          <a:p>
            <a:pPr algn="just"/>
            <a:r>
              <a:rPr lang="en-US" sz="1100"/>
              <a:t>have been incurred in order to obtain goods and services.</a:t>
            </a:r>
          </a:p>
          <a:p>
            <a:pPr algn="just"/>
            <a:r>
              <a:rPr lang="en-US" sz="1100"/>
              <a:t>Since costs are associated with all types of inputs cost</a:t>
            </a:r>
          </a:p>
          <a:p>
            <a:pPr algn="just"/>
            <a:r>
              <a:rPr lang="en-US" sz="1100"/>
              <a:t>accounting is associated with all types of organizations. All</a:t>
            </a:r>
          </a:p>
          <a:p>
            <a:pPr algn="just"/>
            <a:r>
              <a:rPr lang="en-US" sz="1100"/>
              <a:t>sorts of business industries are facing intense competition in</a:t>
            </a:r>
          </a:p>
          <a:p>
            <a:pPr algn="just"/>
            <a:r>
              <a:rPr lang="en-US" sz="1100"/>
              <a:t>this era of globalization. Decision making and making a profit</a:t>
            </a:r>
          </a:p>
          <a:p>
            <a:pPr algn="just"/>
            <a:r>
              <a:rPr lang="en-US" sz="1100"/>
              <a:t>is becoming more and more difficult and complex with each</a:t>
            </a:r>
          </a:p>
          <a:p>
            <a:pPr algn="just"/>
            <a:r>
              <a:rPr lang="en-US" sz="1100"/>
              <a:t>passing day (Bhuiyan, 2014). In these circumstances, cost</a:t>
            </a:r>
          </a:p>
          <a:p>
            <a:pPr algn="just"/>
            <a:r>
              <a:rPr lang="en-US" sz="1100"/>
              <a:t>accounting could really be helpful for efficient decision</a:t>
            </a:r>
          </a:p>
          <a:p>
            <a:pPr algn="just"/>
            <a:r>
              <a:rPr lang="en-US" sz="1100"/>
              <a:t>making. Since the main objective of cost accounting is to</a:t>
            </a:r>
          </a:p>
          <a:p>
            <a:pPr algn="just"/>
            <a:r>
              <a:rPr lang="en-US" sz="1100"/>
              <a:t>determine the selling price of the product that is competitive</a:t>
            </a:r>
          </a:p>
          <a:p>
            <a:pPr algn="just"/>
            <a:r>
              <a:rPr lang="en-US" sz="1100"/>
              <a:t>enough, proper costing of the product is very important to</a:t>
            </a:r>
          </a:p>
          <a:p>
            <a:pPr algn="just"/>
            <a:r>
              <a:rPr lang="en-US" sz="1100"/>
              <a:t>the top management to make decisions that are appropriate</a:t>
            </a:r>
          </a:p>
          <a:p>
            <a:pPr algn="just"/>
            <a:r>
              <a:rPr lang="en-US" sz="1100"/>
              <a:t>for the current situation</a:t>
            </a:r>
            <a:endParaRPr lang="en-US" sz="1100" dirty="0"/>
          </a:p>
        </p:txBody>
      </p:sp>
      <p:pic>
        <p:nvPicPr>
          <p:cNvPr id="6" name="Picture 5" descr="A person holding a pen and a receipt&#10;&#10;Description automatically generated">
            <a:extLst>
              <a:ext uri="{FF2B5EF4-FFF2-40B4-BE49-F238E27FC236}">
                <a16:creationId xmlns:a16="http://schemas.microsoft.com/office/drawing/2014/main" id="{1003CB55-AC83-F2AC-7018-507A0219A7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08914" y="1117808"/>
            <a:ext cx="3979148" cy="3514482"/>
          </a:xfrm>
          <a:prstGeom prst="rect">
            <a:avLst/>
          </a:prstGeom>
        </p:spPr>
      </p:pic>
    </p:spTree>
    <p:extLst>
      <p:ext uri="{BB962C8B-B14F-4D97-AF65-F5344CB8AC3E}">
        <p14:creationId xmlns:p14="http://schemas.microsoft.com/office/powerpoint/2010/main" val="17126044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6AF2F08-5DD4-B6B9-F5F6-6586C8A45717}"/>
              </a:ext>
            </a:extLst>
          </p:cNvPr>
          <p:cNvSpPr txBox="1"/>
          <p:nvPr/>
        </p:nvSpPr>
        <p:spPr>
          <a:xfrm>
            <a:off x="1499681" y="1473900"/>
            <a:ext cx="6099242" cy="923330"/>
          </a:xfrm>
          <a:prstGeom prst="rect">
            <a:avLst/>
          </a:prstGeom>
          <a:noFill/>
        </p:spPr>
        <p:txBody>
          <a:bodyPr wrap="square">
            <a:spAutoFit/>
          </a:bodyPr>
          <a:lstStyle/>
          <a:p>
            <a:r>
              <a:rPr lang="en-US" sz="1400" b="1" dirty="0"/>
              <a:t>2. Objectives of the Study</a:t>
            </a:r>
          </a:p>
          <a:p>
            <a:pPr marL="285750" indent="-285750">
              <a:buFont typeface="Arial" panose="020B0604020202020204" pitchFamily="34" charset="0"/>
              <a:buChar char="•"/>
            </a:pPr>
            <a:r>
              <a:rPr lang="en-US" sz="1100" dirty="0"/>
              <a:t>2.1 Primary objectives</a:t>
            </a:r>
          </a:p>
          <a:p>
            <a:pPr marL="285750" indent="-285750">
              <a:buFont typeface="Arial" panose="020B0604020202020204" pitchFamily="34" charset="0"/>
              <a:buChar char="•"/>
            </a:pPr>
            <a:r>
              <a:rPr lang="en-US" sz="1100" dirty="0"/>
              <a:t>2.2 Secondary objectives</a:t>
            </a:r>
          </a:p>
          <a:p>
            <a:endParaRPr lang="en-US" dirty="0"/>
          </a:p>
        </p:txBody>
      </p:sp>
      <p:sp>
        <p:nvSpPr>
          <p:cNvPr id="4" name="TextBox 3">
            <a:extLst>
              <a:ext uri="{FF2B5EF4-FFF2-40B4-BE49-F238E27FC236}">
                <a16:creationId xmlns:a16="http://schemas.microsoft.com/office/drawing/2014/main" id="{60E34896-7445-AD19-099A-F07CB7F46BAC}"/>
              </a:ext>
            </a:extLst>
          </p:cNvPr>
          <p:cNvSpPr txBox="1"/>
          <p:nvPr/>
        </p:nvSpPr>
        <p:spPr>
          <a:xfrm>
            <a:off x="1499681" y="2140085"/>
            <a:ext cx="3675433" cy="3139321"/>
          </a:xfrm>
          <a:prstGeom prst="rect">
            <a:avLst/>
          </a:prstGeom>
          <a:noFill/>
        </p:spPr>
        <p:txBody>
          <a:bodyPr wrap="square" rtlCol="0">
            <a:spAutoFit/>
          </a:bodyPr>
          <a:lstStyle/>
          <a:p>
            <a:pPr algn="just"/>
            <a:r>
              <a:rPr lang="en-US" sz="1100" b="1" dirty="0"/>
              <a:t>Primary objectives</a:t>
            </a:r>
          </a:p>
          <a:p>
            <a:pPr algn="just"/>
            <a:r>
              <a:rPr lang="en-US" sz="1100" dirty="0"/>
              <a:t>The primary objective of this study is to explore the cost and management accounting practices adopted by the manufacturing companies that operate in Bangladesh. More specifically, the main objective of this study is to explore the cost and management accounting practices of the Pharmaceutical companies operating in Bangladesh. This study intends to investigate the following issues-</a:t>
            </a:r>
          </a:p>
          <a:p>
            <a:pPr algn="just"/>
            <a:r>
              <a:rPr lang="en-US" sz="1100" dirty="0"/>
              <a:t> Which product costing methods such as process costing,</a:t>
            </a:r>
          </a:p>
          <a:p>
            <a:pPr algn="just"/>
            <a:r>
              <a:rPr lang="en-US" sz="1100" dirty="0"/>
              <a:t>job costing, and throughput costing are used in these</a:t>
            </a:r>
          </a:p>
          <a:p>
            <a:pPr algn="just"/>
            <a:r>
              <a:rPr lang="en-US" sz="1100" dirty="0"/>
              <a:t>companies.</a:t>
            </a:r>
          </a:p>
          <a:p>
            <a:pPr algn="just"/>
            <a:r>
              <a:rPr lang="en-US" sz="1100" dirty="0"/>
              <a:t> Whether they follow Activity-Based Costing or not.</a:t>
            </a:r>
          </a:p>
          <a:p>
            <a:pPr algn="just"/>
            <a:r>
              <a:rPr lang="en-US" sz="1100" dirty="0"/>
              <a:t> Whether the concepts of quality costing are applied in</a:t>
            </a:r>
          </a:p>
          <a:p>
            <a:pPr algn="just"/>
            <a:r>
              <a:rPr lang="en-US" sz="1100" dirty="0"/>
              <a:t>the pharmaceutical sectors.</a:t>
            </a:r>
          </a:p>
          <a:p>
            <a:pPr algn="just"/>
            <a:r>
              <a:rPr lang="en-US" sz="1100" dirty="0"/>
              <a:t> The areas of other costing information and the cost</a:t>
            </a:r>
          </a:p>
          <a:p>
            <a:pPr algn="just"/>
            <a:r>
              <a:rPr lang="en-US" sz="1100" dirty="0"/>
              <a:t>accounting techniques.</a:t>
            </a:r>
          </a:p>
        </p:txBody>
      </p:sp>
      <p:pic>
        <p:nvPicPr>
          <p:cNvPr id="6" name="Picture 5" descr="A person writing on a book&#10;&#10;Description automatically generated">
            <a:extLst>
              <a:ext uri="{FF2B5EF4-FFF2-40B4-BE49-F238E27FC236}">
                <a16:creationId xmlns:a16="http://schemas.microsoft.com/office/drawing/2014/main" id="{395B2B0F-F906-C7C9-F4CB-231A68F68A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4689" y="1473901"/>
            <a:ext cx="3239311" cy="3263470"/>
          </a:xfrm>
          <a:prstGeom prst="rect">
            <a:avLst/>
          </a:prstGeom>
        </p:spPr>
      </p:pic>
    </p:spTree>
    <p:extLst>
      <p:ext uri="{BB962C8B-B14F-4D97-AF65-F5344CB8AC3E}">
        <p14:creationId xmlns:p14="http://schemas.microsoft.com/office/powerpoint/2010/main" val="35018043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D920209C-E85B-4D6F-A56F-724F5ADA81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 name="Straight Connector 9">
              <a:extLst>
                <a:ext uri="{FF2B5EF4-FFF2-40B4-BE49-F238E27FC236}">
                  <a16:creationId xmlns:a16="http://schemas.microsoft.com/office/drawing/2014/main" id="{9125522E-1DFD-4F78-912B-B922A2D39D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FDA72C10-FE9D-49B3-80CB-A7EE8BCB38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6E7DF470-1055-45E4-AB9D-11E42EC53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25">
              <a:extLst>
                <a:ext uri="{FF2B5EF4-FFF2-40B4-BE49-F238E27FC236}">
                  <a16:creationId xmlns:a16="http://schemas.microsoft.com/office/drawing/2014/main" id="{6AA35CFF-3837-4B7F-B875-718AC2E14E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Isosceles Triangle 13">
              <a:extLst>
                <a:ext uri="{FF2B5EF4-FFF2-40B4-BE49-F238E27FC236}">
                  <a16:creationId xmlns:a16="http://schemas.microsoft.com/office/drawing/2014/main" id="{62F41804-A347-47E3-8BD8-BD00CF2F6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7">
              <a:extLst>
                <a:ext uri="{FF2B5EF4-FFF2-40B4-BE49-F238E27FC236}">
                  <a16:creationId xmlns:a16="http://schemas.microsoft.com/office/drawing/2014/main" id="{76894B81-EE9C-4546-BCFA-DD9ED2C0AD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8">
              <a:extLst>
                <a:ext uri="{FF2B5EF4-FFF2-40B4-BE49-F238E27FC236}">
                  <a16:creationId xmlns:a16="http://schemas.microsoft.com/office/drawing/2014/main" id="{3AF181D1-71AC-43D8-A6E1-D4C488D5D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9">
              <a:extLst>
                <a:ext uri="{FF2B5EF4-FFF2-40B4-BE49-F238E27FC236}">
                  <a16:creationId xmlns:a16="http://schemas.microsoft.com/office/drawing/2014/main" id="{4132D661-917C-4D2D-8E37-8590B55D9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7969643D-8B71-434D-A235-68CB241F9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Isosceles Triangle 18">
              <a:extLst>
                <a:ext uri="{FF2B5EF4-FFF2-40B4-BE49-F238E27FC236}">
                  <a16:creationId xmlns:a16="http://schemas.microsoft.com/office/drawing/2014/main" id="{DF15C24A-4BCF-47C0-B2FA-76A0EF3384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1" name="Rectangle 20">
            <a:extLst>
              <a:ext uri="{FF2B5EF4-FFF2-40B4-BE49-F238E27FC236}">
                <a16:creationId xmlns:a16="http://schemas.microsoft.com/office/drawing/2014/main" id="{655AE6B0-AC9E-4167-806F-E9DB135FC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3523416A-383B-4FDC-B4C9-D8EDDFE9C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267" y="-8467"/>
            <a:ext cx="4766733" cy="6866467"/>
            <a:chOff x="7425267" y="-8467"/>
            <a:chExt cx="4766733" cy="6866467"/>
          </a:xfrm>
        </p:grpSpPr>
        <p:cxnSp>
          <p:nvCxnSpPr>
            <p:cNvPr id="24" name="Straight Connector 23">
              <a:extLst>
                <a:ext uri="{FF2B5EF4-FFF2-40B4-BE49-F238E27FC236}">
                  <a16:creationId xmlns:a16="http://schemas.microsoft.com/office/drawing/2014/main" id="{CB0D29D5-3F7C-4197-821B-6D60A66CC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347FB49A-3541-428A-AADE-682A3C505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D96F53DC-08F1-42C6-B558-B83D54B27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5">
              <a:extLst>
                <a:ext uri="{FF2B5EF4-FFF2-40B4-BE49-F238E27FC236}">
                  <a16:creationId xmlns:a16="http://schemas.microsoft.com/office/drawing/2014/main" id="{AFE48CAF-A51C-463F-A570-ED99439A5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Isosceles Triangle 27">
              <a:extLst>
                <a:ext uri="{FF2B5EF4-FFF2-40B4-BE49-F238E27FC236}">
                  <a16:creationId xmlns:a16="http://schemas.microsoft.com/office/drawing/2014/main" id="{01F0C48B-50FF-4351-8207-16D0960483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Rectangle 27">
              <a:extLst>
                <a:ext uri="{FF2B5EF4-FFF2-40B4-BE49-F238E27FC236}">
                  <a16:creationId xmlns:a16="http://schemas.microsoft.com/office/drawing/2014/main" id="{300384B6-5ED6-4F91-A548-B706D8375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Rectangle 28">
              <a:extLst>
                <a:ext uri="{FF2B5EF4-FFF2-40B4-BE49-F238E27FC236}">
                  <a16:creationId xmlns:a16="http://schemas.microsoft.com/office/drawing/2014/main" id="{337AFFAE-C182-463C-9459-8AB3C69D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29">
              <a:extLst>
                <a:ext uri="{FF2B5EF4-FFF2-40B4-BE49-F238E27FC236}">
                  <a16:creationId xmlns:a16="http://schemas.microsoft.com/office/drawing/2014/main" id="{510ACF17-C3F0-42BF-BDEB-D07927712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2" name="Isosceles Triangle 31">
              <a:extLst>
                <a:ext uri="{FF2B5EF4-FFF2-40B4-BE49-F238E27FC236}">
                  <a16:creationId xmlns:a16="http://schemas.microsoft.com/office/drawing/2014/main" id="{E804EFD0-B84E-476F-9FC6-6C4A42EA0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34" name="Rectangle 33">
            <a:extLst>
              <a:ext uri="{FF2B5EF4-FFF2-40B4-BE49-F238E27FC236}">
                <a16:creationId xmlns:a16="http://schemas.microsoft.com/office/drawing/2014/main" id="{87BD1F4E-A66D-4C06-86DA-8D56CA7A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719" y="0"/>
            <a:ext cx="621428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extBox 2">
            <a:extLst>
              <a:ext uri="{FF2B5EF4-FFF2-40B4-BE49-F238E27FC236}">
                <a16:creationId xmlns:a16="http://schemas.microsoft.com/office/drawing/2014/main" id="{94D0ED9E-A6FC-8695-53C3-C23DFB4BBB75}"/>
              </a:ext>
            </a:extLst>
          </p:cNvPr>
          <p:cNvGraphicFramePr/>
          <p:nvPr>
            <p:extLst>
              <p:ext uri="{D42A27DB-BD31-4B8C-83A1-F6EECF244321}">
                <p14:modId xmlns:p14="http://schemas.microsoft.com/office/powerpoint/2010/main" val="711560799"/>
              </p:ext>
            </p:extLst>
          </p:nvPr>
        </p:nvGraphicFramePr>
        <p:xfrm>
          <a:off x="4916553" y="944563"/>
          <a:ext cx="6628804" cy="497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33348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63B910-7C5B-B8EE-DE07-98BA0120021D}"/>
              </a:ext>
            </a:extLst>
          </p:cNvPr>
          <p:cNvSpPr txBox="1"/>
          <p:nvPr/>
        </p:nvSpPr>
        <p:spPr>
          <a:xfrm>
            <a:off x="1015863" y="673240"/>
            <a:ext cx="5183970" cy="4847133"/>
          </a:xfrm>
          <a:prstGeom prst="rect">
            <a:avLst/>
          </a:prstGeom>
          <a:noFill/>
        </p:spPr>
        <p:txBody>
          <a:bodyPr wrap="square">
            <a:spAutoFit/>
          </a:bodyPr>
          <a:lstStyle/>
          <a:p>
            <a:r>
              <a:rPr lang="en-US" sz="1200" b="1" dirty="0"/>
              <a:t>3. Scope of the Study</a:t>
            </a:r>
          </a:p>
          <a:p>
            <a:r>
              <a:rPr lang="en-US" sz="1100" dirty="0"/>
              <a:t>This study tents to observe the cost accounting practices in</a:t>
            </a:r>
          </a:p>
          <a:p>
            <a:r>
              <a:rPr lang="en-US" sz="1100" dirty="0"/>
              <a:t>Bangladesh through close observation of listed companies in</a:t>
            </a:r>
          </a:p>
          <a:p>
            <a:r>
              <a:rPr lang="en-US" sz="1100" dirty="0"/>
              <a:t>Dhaka stock exchange. Among more than 300 listed</a:t>
            </a:r>
          </a:p>
          <a:p>
            <a:r>
              <a:rPr lang="en-US" sz="1100" dirty="0"/>
              <a:t>companies categorized in 22 industries in DSE, this study</a:t>
            </a:r>
          </a:p>
          <a:p>
            <a:r>
              <a:rPr lang="en-US" sz="1100" dirty="0"/>
              <a:t>targeted the pharmaceuticals industry. And to reach the</a:t>
            </a:r>
          </a:p>
          <a:p>
            <a:r>
              <a:rPr lang="en-US" sz="1100" dirty="0"/>
              <a:t>conclusion this study randomly selected 5 companies under</a:t>
            </a:r>
          </a:p>
          <a:p>
            <a:r>
              <a:rPr lang="en-US" sz="1100" dirty="0"/>
              <a:t>this pharmaceuticals industry. The companies are - 1. ACI</a:t>
            </a:r>
          </a:p>
          <a:p>
            <a:r>
              <a:rPr lang="en-US" sz="1100" dirty="0"/>
              <a:t>Limited, 2. Beacon Pharmaceuticals Limited, 3. Beximco</a:t>
            </a:r>
          </a:p>
          <a:p>
            <a:r>
              <a:rPr lang="en-US" sz="1100" dirty="0"/>
              <a:t>Pharmaceuticals Ltd., 4. Central Pharmaceuticals Limited,</a:t>
            </a:r>
          </a:p>
          <a:p>
            <a:r>
              <a:rPr lang="en-US" sz="1100" dirty="0"/>
              <a:t>and 5. Renata Ltd.</a:t>
            </a:r>
          </a:p>
          <a:p>
            <a:r>
              <a:rPr lang="en-US" sz="1100" dirty="0"/>
              <a:t>Various published as well as insider information regarding</a:t>
            </a:r>
          </a:p>
          <a:p>
            <a:r>
              <a:rPr lang="en-US" sz="1100" dirty="0"/>
              <a:t>the costing and recording method of these five companies</a:t>
            </a:r>
          </a:p>
          <a:p>
            <a:r>
              <a:rPr lang="en-US" sz="1100" dirty="0"/>
              <a:t>have been collected to deeply observe the cost accounting</a:t>
            </a:r>
          </a:p>
          <a:p>
            <a:r>
              <a:rPr lang="en-US" sz="1100" dirty="0"/>
              <a:t>practices among these companies. It is to be mentioned that</a:t>
            </a:r>
          </a:p>
          <a:p>
            <a:r>
              <a:rPr lang="en-US" sz="1100" dirty="0"/>
              <a:t>there is no universal standard for the costing techniques</a:t>
            </a:r>
          </a:p>
          <a:p>
            <a:r>
              <a:rPr lang="en-US" sz="1100" dirty="0"/>
              <a:t>rather there are a lot of alternatives that can be followed by</a:t>
            </a:r>
          </a:p>
          <a:p>
            <a:r>
              <a:rPr lang="en-US" sz="1100" dirty="0"/>
              <a:t>companies. The companies select the method which is the</a:t>
            </a:r>
          </a:p>
          <a:p>
            <a:r>
              <a:rPr lang="en-US" sz="1100" dirty="0"/>
              <a:t>most suitable for their structure. Thus, it is possible that</a:t>
            </a:r>
          </a:p>
          <a:p>
            <a:r>
              <a:rPr lang="en-US" sz="1100" dirty="0"/>
              <a:t>even in the same industry different company may find</a:t>
            </a:r>
          </a:p>
          <a:p>
            <a:r>
              <a:rPr lang="en-US" sz="1100" dirty="0"/>
              <a:t>different method of cost estimation or cost allocation to be</a:t>
            </a:r>
          </a:p>
          <a:p>
            <a:r>
              <a:rPr lang="en-US" sz="1100" dirty="0"/>
              <a:t>most suitable and effective for their own. Furthermore, the</a:t>
            </a:r>
          </a:p>
          <a:p>
            <a:r>
              <a:rPr lang="en-US" sz="1100" dirty="0"/>
              <a:t>companies often choose cost accounting methods which</a:t>
            </a:r>
          </a:p>
          <a:p>
            <a:r>
              <a:rPr lang="en-US" sz="1100" dirty="0"/>
              <a:t>better comply with their business strategies. Therefore, it is</a:t>
            </a:r>
          </a:p>
          <a:p>
            <a:r>
              <a:rPr lang="en-US" sz="1100" dirty="0"/>
              <a:t>very likely that there may be significant variation in the</a:t>
            </a:r>
          </a:p>
          <a:p>
            <a:r>
              <a:rPr lang="en-US" sz="1100" dirty="0"/>
              <a:t>costing method of the companies that is not selected as</a:t>
            </a:r>
          </a:p>
          <a:p>
            <a:r>
              <a:rPr lang="en-US" sz="1100" dirty="0"/>
              <a:t>samples in this study.</a:t>
            </a:r>
          </a:p>
        </p:txBody>
      </p:sp>
      <p:pic>
        <p:nvPicPr>
          <p:cNvPr id="5" name="Picture 4" descr="A person sitting on a couch writing on a book&#10;&#10;Description automatically generated">
            <a:extLst>
              <a:ext uri="{FF2B5EF4-FFF2-40B4-BE49-F238E27FC236}">
                <a16:creationId xmlns:a16="http://schemas.microsoft.com/office/drawing/2014/main" id="{5FC18022-31FD-465A-28FB-E5BF3D508B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6110" y="944545"/>
            <a:ext cx="4029389" cy="4129873"/>
          </a:xfrm>
          <a:prstGeom prst="rect">
            <a:avLst/>
          </a:prstGeom>
        </p:spPr>
      </p:pic>
    </p:spTree>
    <p:extLst>
      <p:ext uri="{BB962C8B-B14F-4D97-AF65-F5344CB8AC3E}">
        <p14:creationId xmlns:p14="http://schemas.microsoft.com/office/powerpoint/2010/main" val="30734564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C081D0-2274-F921-9C78-F79419C587ED}"/>
              </a:ext>
            </a:extLst>
          </p:cNvPr>
          <p:cNvSpPr txBox="1"/>
          <p:nvPr/>
        </p:nvSpPr>
        <p:spPr>
          <a:xfrm>
            <a:off x="1448478" y="758758"/>
            <a:ext cx="6032093" cy="4508927"/>
          </a:xfrm>
          <a:prstGeom prst="rect">
            <a:avLst/>
          </a:prstGeom>
          <a:noFill/>
        </p:spPr>
        <p:txBody>
          <a:bodyPr wrap="square">
            <a:spAutoFit/>
          </a:bodyPr>
          <a:lstStyle/>
          <a:p>
            <a:pPr algn="just"/>
            <a:r>
              <a:rPr lang="en-US" sz="1200" b="1" dirty="0"/>
              <a:t>Methodology</a:t>
            </a:r>
          </a:p>
          <a:p>
            <a:pPr algn="just"/>
            <a:r>
              <a:rPr lang="en-US" sz="1100" b="1" dirty="0"/>
              <a:t>5.1 Research Method</a:t>
            </a:r>
          </a:p>
          <a:p>
            <a:pPr algn="just"/>
            <a:r>
              <a:rPr lang="en-US" sz="1100" dirty="0"/>
              <a:t>In order to achieve the objectives of this study, the research</a:t>
            </a:r>
          </a:p>
          <a:p>
            <a:pPr algn="just"/>
            <a:r>
              <a:rPr lang="en-US" sz="1100" dirty="0"/>
              <a:t>method that has been applied is case study where the</a:t>
            </a:r>
          </a:p>
          <a:p>
            <a:pPr algn="just"/>
            <a:r>
              <a:rPr lang="en-US" sz="1100" dirty="0"/>
              <a:t>sampled companies have been thoroughly studied, within</a:t>
            </a:r>
          </a:p>
          <a:p>
            <a:pPr algn="just"/>
            <a:r>
              <a:rPr lang="en-US" sz="1100" dirty="0"/>
              <a:t>the limited time, to come up with the insights that build on</a:t>
            </a:r>
          </a:p>
          <a:p>
            <a:pPr algn="just"/>
            <a:r>
              <a:rPr lang="en-US" sz="1100" dirty="0"/>
              <a:t>the research in later sections. In the social sciences and life</a:t>
            </a:r>
          </a:p>
          <a:p>
            <a:pPr algn="just"/>
            <a:r>
              <a:rPr lang="en-US" sz="1100" dirty="0"/>
              <a:t>sciences, a case study is a research method involving an up-</a:t>
            </a:r>
          </a:p>
          <a:p>
            <a:pPr algn="just"/>
            <a:r>
              <a:rPr lang="en-US" sz="1100" dirty="0"/>
              <a:t>close, in-depth, and detailed examination of a subject of</a:t>
            </a:r>
          </a:p>
          <a:p>
            <a:pPr algn="just"/>
            <a:r>
              <a:rPr lang="en-US" sz="1100" dirty="0"/>
              <a:t>study (the case), as well as its related contextual conditions.</a:t>
            </a:r>
          </a:p>
          <a:p>
            <a:pPr algn="just"/>
            <a:endParaRPr lang="en-US" sz="1100" dirty="0"/>
          </a:p>
          <a:p>
            <a:pPr algn="just"/>
            <a:r>
              <a:rPr lang="en-US" sz="1100" b="1" dirty="0"/>
              <a:t>5.2 Sampling</a:t>
            </a:r>
          </a:p>
          <a:p>
            <a:pPr algn="just"/>
            <a:r>
              <a:rPr lang="en-US" sz="1100" dirty="0"/>
              <a:t>The sampled companies examined in this study include five</a:t>
            </a:r>
          </a:p>
          <a:p>
            <a:pPr algn="just"/>
            <a:r>
              <a:rPr lang="en-US" sz="1100" dirty="0"/>
              <a:t>randomly selected pharmaceutical companies that are listed</a:t>
            </a:r>
          </a:p>
          <a:p>
            <a:pPr algn="just"/>
            <a:r>
              <a:rPr lang="en-US" sz="1100" dirty="0"/>
              <a:t>with Dhaka Stock Exchange (DSE) under the pharmaceutical</a:t>
            </a:r>
          </a:p>
          <a:p>
            <a:pPr algn="just"/>
            <a:r>
              <a:rPr lang="en-US" sz="1100" dirty="0"/>
              <a:t>&amp; chemical sector of Bangladesh. There are a total of 31</a:t>
            </a:r>
          </a:p>
          <a:p>
            <a:pPr algn="just"/>
            <a:r>
              <a:rPr lang="en-US" sz="1100" dirty="0"/>
              <a:t>companies listed with DSE under this sector. This makes the</a:t>
            </a:r>
          </a:p>
          <a:p>
            <a:pPr algn="just"/>
            <a:r>
              <a:rPr lang="en-US" sz="1100" dirty="0"/>
              <a:t>sample of this study approximately 16% of the listed</a:t>
            </a:r>
          </a:p>
          <a:p>
            <a:pPr algn="just"/>
            <a:r>
              <a:rPr lang="en-US" sz="1100" dirty="0"/>
              <a:t>population. The companies vary in size, age and market</a:t>
            </a:r>
          </a:p>
          <a:p>
            <a:pPr algn="just"/>
            <a:r>
              <a:rPr lang="en-US" sz="1100" dirty="0"/>
              <a:t>impacts. This variety adds more insights to the findings.</a:t>
            </a:r>
          </a:p>
          <a:p>
            <a:pPr algn="just"/>
            <a:r>
              <a:rPr lang="en-US" sz="1100" dirty="0"/>
              <a:t>Following are the sampled companies that have been</a:t>
            </a:r>
          </a:p>
          <a:p>
            <a:pPr algn="just"/>
            <a:r>
              <a:rPr lang="en-US" sz="1100" dirty="0"/>
              <a:t>investigated to derive the results of this study.</a:t>
            </a:r>
          </a:p>
          <a:p>
            <a:pPr algn="just"/>
            <a:r>
              <a:rPr lang="en-US" sz="1100" dirty="0"/>
              <a:t>1. ACI (ACI Limited)</a:t>
            </a:r>
          </a:p>
          <a:p>
            <a:pPr algn="just"/>
            <a:r>
              <a:rPr lang="en-US" sz="1100" dirty="0"/>
              <a:t>2. BEACONPHAR (Beacon Pharmaceuticals Limited)</a:t>
            </a:r>
          </a:p>
          <a:p>
            <a:pPr algn="just"/>
            <a:r>
              <a:rPr lang="en-US" sz="1100" dirty="0"/>
              <a:t>3. CENTRALPHL (Central Pharmaceuticals Limited)</a:t>
            </a:r>
          </a:p>
          <a:p>
            <a:pPr algn="just"/>
            <a:r>
              <a:rPr lang="en-US" sz="1100" dirty="0"/>
              <a:t>4. RENATA (Renata Ltd.)</a:t>
            </a:r>
          </a:p>
        </p:txBody>
      </p:sp>
      <p:pic>
        <p:nvPicPr>
          <p:cNvPr id="5" name="Picture 4" descr="A person using a computer&#10;&#10;Description automatically generated">
            <a:extLst>
              <a:ext uri="{FF2B5EF4-FFF2-40B4-BE49-F238E27FC236}">
                <a16:creationId xmlns:a16="http://schemas.microsoft.com/office/drawing/2014/main" id="{4DA88C6D-7A4F-09EC-15EE-FCBD752559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3970" y="1075173"/>
            <a:ext cx="3831770" cy="4343237"/>
          </a:xfrm>
          <a:prstGeom prst="rect">
            <a:avLst/>
          </a:prstGeom>
        </p:spPr>
      </p:pic>
    </p:spTree>
    <p:extLst>
      <p:ext uri="{BB962C8B-B14F-4D97-AF65-F5344CB8AC3E}">
        <p14:creationId xmlns:p14="http://schemas.microsoft.com/office/powerpoint/2010/main" val="172476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108</TotalTime>
  <Words>1655</Words>
  <Application>Microsoft Office PowerPoint</Application>
  <PresentationFormat>Widescreen</PresentationFormat>
  <Paragraphs>182</Paragraphs>
  <Slides>12</Slides>
  <Notes>0</Notes>
  <HiddenSlides>0</HiddenSlides>
  <MMClips>1</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Facet</vt:lpstr>
      <vt:lpstr>WELCOME TO MY PRESENTATION</vt:lpstr>
      <vt:lpstr>PowerPoint Presentation</vt:lpstr>
      <vt:lpstr>1. 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MY PRESENTATION</dc:title>
  <dc:creator>BU CSE</dc:creator>
  <cp:lastModifiedBy>Sumaiya Akter</cp:lastModifiedBy>
  <cp:revision>3</cp:revision>
  <dcterms:created xsi:type="dcterms:W3CDTF">2025-01-30T12:57:58Z</dcterms:created>
  <dcterms:modified xsi:type="dcterms:W3CDTF">2025-03-12T10:09:58Z</dcterms:modified>
</cp:coreProperties>
</file>

<file path=docProps/thumbnail.jpeg>
</file>